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A06"/>
    <a:srgbClr val="F8A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D8744-412E-49C9-95C4-E3187FB000DC}" v="8" dt="2023-05-31T11:53:3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61BC-E947-439E-8A75-6BB78947F7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C7B92E-8CF5-45E9-AF6C-C0621EC3C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BC081B-BE23-4F56-95DE-74C3909D325E}"/>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37E55884-B15F-4E21-B701-3BFFF711D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CA73A-57CB-4C7D-A8FA-32500717C879}"/>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314095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BA62-B90F-4BD6-A8FC-F9424AD171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35E420-EB0C-4915-ADCB-45B907D20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4535B-5836-47BB-935A-335580A0FDD7}"/>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5BB404B4-2FE1-4A68-9463-0B285F90B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59FF1-A0B0-420B-A622-7CAA753D25F9}"/>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16547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ACD4E-B81C-4B98-818D-D899F4E27A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3132B8-48BC-4A8B-A104-B0DECDBD8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892AE-7B90-47DC-BFFB-53222E5542E0}"/>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04D2215A-DD1F-483A-91C6-3DF64B9A7D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A7AAA5-ECE0-42AD-A3D9-58778A9129BD}"/>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368544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1B57-6218-4450-A5DE-E54339105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4226D-2C5F-4B17-BC8F-F86DB467D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12C35-0A3B-466D-AB04-FDFAC73B977A}"/>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15956EA7-F978-4A00-A72C-137DBBF42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753F7-0179-4D7B-9E0E-63C40C25C05D}"/>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123784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57DD-B273-4E69-8D3E-74495E9CC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445293-A91B-438E-A308-C36AACFAA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49753-7ACD-41B1-B445-9CD42BBD1309}"/>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88A0AA72-3736-47CD-B0A6-BF9CAED72B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96DF8-73C7-4668-BFE8-4AC20BFB3D66}"/>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333258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2C39-CBDD-44FB-93C8-A028C8174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D3A433-99D7-4A29-A467-43CD7DE18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01E586-BAB9-4E3D-B2EC-70268CDD5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5C0ED8-FD81-4225-9F96-4B2143C67EDF}"/>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6" name="Footer Placeholder 5">
            <a:extLst>
              <a:ext uri="{FF2B5EF4-FFF2-40B4-BE49-F238E27FC236}">
                <a16:creationId xmlns:a16="http://schemas.microsoft.com/office/drawing/2014/main" id="{90B06532-590F-4FDF-944F-C52F9241EB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EFA81-C31E-40B9-947A-AE4F2F8401A5}"/>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410017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3544-2D5B-4D23-B67E-D3CEE297C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AAFBA6-60B5-43A0-A67B-512230197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1DE4F-0C3E-45A1-B649-9657F7C355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36785B-D266-4A02-983A-011685103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7EFBA-BEE8-4AC5-A771-F49B373A2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ABCCBC-D97E-43CD-AA7D-7BFE7EBD3CB4}"/>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8" name="Footer Placeholder 7">
            <a:extLst>
              <a:ext uri="{FF2B5EF4-FFF2-40B4-BE49-F238E27FC236}">
                <a16:creationId xmlns:a16="http://schemas.microsoft.com/office/drawing/2014/main" id="{B4357EF2-CC72-4D8F-A4D0-64034A1B91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194C07-A9C1-46D6-A1E5-3DCFCC7530DA}"/>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8901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EA2-7238-4195-B7F0-D0FC0C3D54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E2DDBD-97A1-464E-93CF-0095A690BD29}"/>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4" name="Footer Placeholder 3">
            <a:extLst>
              <a:ext uri="{FF2B5EF4-FFF2-40B4-BE49-F238E27FC236}">
                <a16:creationId xmlns:a16="http://schemas.microsoft.com/office/drawing/2014/main" id="{B4A22F5F-C502-4E2D-8326-FB7BD00B68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03D3D4-9F64-43CB-BE47-70F0B6645642}"/>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350902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EBE10-9FAC-4BA9-AD15-CD510024EDE5}"/>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3" name="Footer Placeholder 2">
            <a:extLst>
              <a:ext uri="{FF2B5EF4-FFF2-40B4-BE49-F238E27FC236}">
                <a16:creationId xmlns:a16="http://schemas.microsoft.com/office/drawing/2014/main" id="{6A9BD571-E65D-45B9-8C29-1F647D370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2DE5BF-5037-490A-9854-97174F2A931A}"/>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40395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AA39-5742-4D54-852C-DBF00A44C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DCAE34-59E4-4FCF-BF28-C4C48D5E2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FCA3A9-9AAB-4BD8-91C9-B6AC02E41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5B9FB-E2E9-4E3E-9A1E-2A27956688EF}"/>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6" name="Footer Placeholder 5">
            <a:extLst>
              <a:ext uri="{FF2B5EF4-FFF2-40B4-BE49-F238E27FC236}">
                <a16:creationId xmlns:a16="http://schemas.microsoft.com/office/drawing/2014/main" id="{0DE1B70F-656C-4559-A5ED-17CC904F92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EBE1F-0F69-461A-948A-FF7F8B3AEB85}"/>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428968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AA29-4BA8-473F-9DAD-7F377FBAA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ED4FF1-B19F-45A1-88E9-B433FDB30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AF79FA-EDD7-4469-BFA5-360E5310F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3AB15-59BE-41FC-9242-175D322A9417}"/>
              </a:ext>
            </a:extLst>
          </p:cNvPr>
          <p:cNvSpPr>
            <a:spLocks noGrp="1"/>
          </p:cNvSpPr>
          <p:nvPr>
            <p:ph type="dt" sz="half" idx="10"/>
          </p:nvPr>
        </p:nvSpPr>
        <p:spPr/>
        <p:txBody>
          <a:bodyPr/>
          <a:lstStyle/>
          <a:p>
            <a:fld id="{0EB1F298-99AC-4A4B-9278-041B945DA3B4}" type="datetimeFigureOut">
              <a:rPr lang="en-GB" smtClean="0"/>
              <a:t>31/05/2023</a:t>
            </a:fld>
            <a:endParaRPr lang="en-GB"/>
          </a:p>
        </p:txBody>
      </p:sp>
      <p:sp>
        <p:nvSpPr>
          <p:cNvPr id="6" name="Footer Placeholder 5">
            <a:extLst>
              <a:ext uri="{FF2B5EF4-FFF2-40B4-BE49-F238E27FC236}">
                <a16:creationId xmlns:a16="http://schemas.microsoft.com/office/drawing/2014/main" id="{85FF4C64-C1C3-496D-9B7B-B3FE37394A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CEC81-89C1-48CC-9742-74BA3B3F1836}"/>
              </a:ext>
            </a:extLst>
          </p:cNvPr>
          <p:cNvSpPr>
            <a:spLocks noGrp="1"/>
          </p:cNvSpPr>
          <p:nvPr>
            <p:ph type="sldNum" sz="quarter" idx="12"/>
          </p:nvPr>
        </p:nvSpPr>
        <p:spPr/>
        <p:txBody>
          <a:bodyPr/>
          <a:lstStyle/>
          <a:p>
            <a:fld id="{095C6C2C-136F-42D7-90E0-065FF172D5DC}" type="slidenum">
              <a:rPr lang="en-GB" smtClean="0"/>
              <a:t>‹#›</a:t>
            </a:fld>
            <a:endParaRPr lang="en-GB"/>
          </a:p>
        </p:txBody>
      </p:sp>
    </p:spTree>
    <p:extLst>
      <p:ext uri="{BB962C8B-B14F-4D97-AF65-F5344CB8AC3E}">
        <p14:creationId xmlns:p14="http://schemas.microsoft.com/office/powerpoint/2010/main" val="53516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931D-2992-48B1-814F-DE988C670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F5489A-46BE-46DA-85F1-09941A35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5550B-2756-489E-BC6E-06CB72A7B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1F298-99AC-4A4B-9278-041B945DA3B4}" type="datetimeFigureOut">
              <a:rPr lang="en-GB" smtClean="0"/>
              <a:t>31/05/2023</a:t>
            </a:fld>
            <a:endParaRPr lang="en-GB"/>
          </a:p>
        </p:txBody>
      </p:sp>
      <p:sp>
        <p:nvSpPr>
          <p:cNvPr id="5" name="Footer Placeholder 4">
            <a:extLst>
              <a:ext uri="{FF2B5EF4-FFF2-40B4-BE49-F238E27FC236}">
                <a16:creationId xmlns:a16="http://schemas.microsoft.com/office/drawing/2014/main" id="{67EC1F22-5BA3-40BE-B037-728A5DCB1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B4971-AC70-4A0A-A0E1-CB483AE23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C6C2C-136F-42D7-90E0-065FF172D5DC}" type="slidenum">
              <a:rPr lang="en-GB" smtClean="0"/>
              <a:t>‹#›</a:t>
            </a:fld>
            <a:endParaRPr lang="en-GB"/>
          </a:p>
        </p:txBody>
      </p:sp>
    </p:spTree>
    <p:extLst>
      <p:ext uri="{BB962C8B-B14F-4D97-AF65-F5344CB8AC3E}">
        <p14:creationId xmlns:p14="http://schemas.microsoft.com/office/powerpoint/2010/main" val="112965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ublicdomainpictures.net/en/view-image.php?image=403192&amp;picture=chess-pieces-clipart" TargetMode="External"/><Relationship Id="rId13" Type="http://schemas.openxmlformats.org/officeDocument/2006/relationships/image" Target="../media/image7.png"/><Relationship Id="rId3" Type="http://schemas.openxmlformats.org/officeDocument/2006/relationships/hyperlink" Target="mailto:HASSRA.NORTHEASTFESTIVALS@DWP.GOV.UK" TargetMode="External"/><Relationship Id="rId7" Type="http://schemas.openxmlformats.org/officeDocument/2006/relationships/image" Target="../media/image4.png"/><Relationship Id="rId12" Type="http://schemas.openxmlformats.org/officeDocument/2006/relationships/hyperlink" Target="https://pixabay.com/en/silhouette-exercise-fitness-3067609/" TargetMode="External"/><Relationship Id="rId2" Type="http://schemas.openxmlformats.org/officeDocument/2006/relationships/image" Target="../media/image1.png"/><Relationship Id="rId16" Type="http://schemas.openxmlformats.org/officeDocument/2006/relationships/hyperlink" Target="https://technofaq.org/posts/2019/05/top-10-childhood-tabletop-games-that-you-can-still-play-online/" TargetMode="External"/><Relationship Id="rId1" Type="http://schemas.openxmlformats.org/officeDocument/2006/relationships/slideLayout" Target="../slideLayouts/slideLayout7.xml"/><Relationship Id="rId6" Type="http://schemas.openxmlformats.org/officeDocument/2006/relationships/hyperlink" Target="http://gonitsora.com/biz-tech-quiz-1/" TargetMode="External"/><Relationship Id="rId11" Type="http://schemas.openxmlformats.org/officeDocument/2006/relationships/image" Target="../media/image6.png"/><Relationship Id="rId5" Type="http://schemas.openxmlformats.org/officeDocument/2006/relationships/image" Target="../media/image3.jpg"/><Relationship Id="rId15" Type="http://schemas.openxmlformats.org/officeDocument/2006/relationships/image" Target="../media/image8.jpg"/><Relationship Id="rId10" Type="http://schemas.openxmlformats.org/officeDocument/2006/relationships/hyperlink" Target="https://www.sharondipitydesigns.ca/" TargetMode="External"/><Relationship Id="rId4" Type="http://schemas.openxmlformats.org/officeDocument/2006/relationships/image" Target="../media/image2.png"/><Relationship Id="rId9" Type="http://schemas.openxmlformats.org/officeDocument/2006/relationships/image" Target="../media/image5.jpg"/><Relationship Id="rId14" Type="http://schemas.openxmlformats.org/officeDocument/2006/relationships/hyperlink" Target="https://bibliotecaescolaresccb.blogspot.com/2017/08/o-verbo-fotograf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E011C3-0772-4590-BA06-2D71F606DC15}"/>
              </a:ext>
            </a:extLst>
          </p:cNvPr>
          <p:cNvPicPr/>
          <p:nvPr/>
        </p:nvPicPr>
        <p:blipFill rotWithShape="1">
          <a:blip r:embed="rId2">
            <a:extLst>
              <a:ext uri="{28A0092B-C50C-407E-A947-70E740481C1C}">
                <a14:useLocalDpi xmlns:a14="http://schemas.microsoft.com/office/drawing/2010/main" val="0"/>
              </a:ext>
            </a:extLst>
          </a:blip>
          <a:srcRect l="50184" t="27429" r="43423" b="63609"/>
          <a:stretch/>
        </p:blipFill>
        <p:spPr bwMode="auto">
          <a:xfrm>
            <a:off x="450601" y="119896"/>
            <a:ext cx="1415839" cy="14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AC9A7C80-597B-4FB8-B151-A3730BFABC88}"/>
              </a:ext>
            </a:extLst>
          </p:cNvPr>
          <p:cNvSpPr/>
          <p:nvPr/>
        </p:nvSpPr>
        <p:spPr>
          <a:xfrm>
            <a:off x="1866440" y="1020964"/>
            <a:ext cx="5245860" cy="646331"/>
          </a:xfrm>
          <a:prstGeom prst="rect">
            <a:avLst/>
          </a:prstGeom>
        </p:spPr>
        <p:txBody>
          <a:bodyPr wrap="none">
            <a:spAutoFit/>
          </a:bodyPr>
          <a:lstStyle/>
          <a:p>
            <a:r>
              <a:rPr lang="en-GB" sz="3600" b="1" dirty="0">
                <a:solidFill>
                  <a:srgbClr val="EC9A06"/>
                </a:solidFill>
                <a:latin typeface="Arial" panose="020B0604020202020204" pitchFamily="34" charset="0"/>
                <a:ea typeface="Times New Roman" panose="02020603050405020304" pitchFamily="18" charset="0"/>
              </a:rPr>
              <a:t>HASSRA NORTH EAST</a:t>
            </a:r>
            <a:endParaRPr lang="en-GB" sz="3600" dirty="0">
              <a:solidFill>
                <a:srgbClr val="EC9A06"/>
              </a:solidFill>
            </a:endParaRPr>
          </a:p>
        </p:txBody>
      </p:sp>
      <p:sp>
        <p:nvSpPr>
          <p:cNvPr id="6" name="Rectangle 5">
            <a:extLst>
              <a:ext uri="{FF2B5EF4-FFF2-40B4-BE49-F238E27FC236}">
                <a16:creationId xmlns:a16="http://schemas.microsoft.com/office/drawing/2014/main" id="{AB839A55-75D8-4DE7-A6E5-D570AF878C1D}"/>
              </a:ext>
            </a:extLst>
          </p:cNvPr>
          <p:cNvSpPr/>
          <p:nvPr/>
        </p:nvSpPr>
        <p:spPr>
          <a:xfrm>
            <a:off x="335087" y="2059705"/>
            <a:ext cx="11255914" cy="2730235"/>
          </a:xfrm>
          <a:prstGeom prst="rect">
            <a:avLst/>
          </a:prstGeom>
        </p:spPr>
        <p:txBody>
          <a:bodyPr wrap="square">
            <a:spAutoFit/>
          </a:bodyPr>
          <a:lstStyle/>
          <a:p>
            <a:pPr algn="ctr">
              <a:lnSpc>
                <a:spcPct val="107000"/>
              </a:lnSpc>
              <a:spcAft>
                <a:spcPts val="800"/>
              </a:spcAft>
            </a:pPr>
            <a:r>
              <a:rPr lang="en-GB"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HASSRA National Festival Fri 08</a:t>
            </a:r>
            <a:r>
              <a:rPr lang="en-GB" b="1" baseline="30000"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th</a:t>
            </a:r>
            <a:r>
              <a:rPr lang="en-GB"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 Sept – Sun 10</a:t>
            </a:r>
            <a:r>
              <a:rPr lang="en-GB" b="1" baseline="30000"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th</a:t>
            </a:r>
            <a:r>
              <a:rPr lang="en-GB"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 Sept 2023 at Warwick University</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following events still have some spaces and can be applied for as an Expression of interest. Please put forward your name and chosen event for consideration to represent the North East. Transport by bus, accommodation and meals are included from HASSRA. More detail on the events is available on HASSRA live – national festival page. </a:t>
            </a:r>
            <a:r>
              <a:rPr lang="en-GB"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Please send an email to: </a:t>
            </a:r>
            <a:r>
              <a:rPr lang="en-GB" sz="1400" b="1" u="sng" dirty="0">
                <a:solidFill>
                  <a:srgbClr val="BF8F00"/>
                </a:solidFill>
                <a:latin typeface="Arial" panose="020B0604020202020204" pitchFamily="34" charset="0"/>
                <a:ea typeface="Times New Roman" panose="02020603050405020304" pitchFamily="18" charset="0"/>
                <a:cs typeface="Times New Roman" panose="02020603050405020304" pitchFamily="18" charset="0"/>
                <a:hlinkClick r:id="rId3"/>
              </a:rPr>
              <a:t>HASSRA.NORTHEASTFESTIVALS@DWP.GOV.UK</a:t>
            </a:r>
            <a:r>
              <a:rPr lang="en-GB" sz="1400" b="1" dirty="0">
                <a:solidFill>
                  <a:srgbClr val="BF8F00"/>
                </a:solidFill>
                <a:latin typeface="Arial" panose="020B0604020202020204" pitchFamily="34" charset="0"/>
                <a:ea typeface="Times New Roman" panose="02020603050405020304" pitchFamily="18" charset="0"/>
                <a:cs typeface="Times New Roman" panose="02020603050405020304" pitchFamily="18" charset="0"/>
              </a:rPr>
              <a:t> </a:t>
            </a:r>
            <a:r>
              <a:rPr lang="en-GB" sz="1400" b="1" dirty="0">
                <a:latin typeface="Arial" panose="020B0604020202020204" pitchFamily="34" charset="0"/>
                <a:ea typeface="Times New Roman" panose="02020603050405020304" pitchFamily="18" charset="0"/>
                <a:cs typeface="Times New Roman" panose="02020603050405020304" pitchFamily="18" charset="0"/>
              </a:rPr>
              <a:t>Closing date is</a:t>
            </a:r>
            <a:r>
              <a:rPr lang="en-GB" sz="1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23rd June 2023, </a:t>
            </a:r>
            <a:r>
              <a:rPr lang="en-GB" sz="1400" b="1" dirty="0">
                <a:latin typeface="Arial" panose="020B0604020202020204" pitchFamily="34" charset="0"/>
                <a:ea typeface="Times New Roman" panose="02020603050405020304" pitchFamily="18" charset="0"/>
                <a:cs typeface="Times New Roman" panose="02020603050405020304" pitchFamily="18" charset="0"/>
              </a:rPr>
              <a:t>if you would like to be considered. Any EOIs received after 23rd June 2023 will be disregarded. There are limited places for these events so if we have higher numbers then there may be a draw for spaces.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dirty="0">
                <a:solidFill>
                  <a:srgbClr val="F8A230"/>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Fitness Workshop (multi activities) 4 spaces</a:t>
            </a:r>
            <a:r>
              <a:rPr lang="en-GB"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SPORTS QUIZ – 4 Spaces </a:t>
            </a:r>
            <a:endPar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Chess  - 2 spaces      </a:t>
            </a:r>
          </a:p>
          <a:p>
            <a:pPr>
              <a:lnSpc>
                <a:spcPct val="107000"/>
              </a:lnSpc>
              <a:spcAft>
                <a:spcPts val="800"/>
              </a:spcAft>
            </a:pPr>
            <a:r>
              <a:rPr lang="en-GB" sz="14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                                       Craft (knitting)  1 space</a:t>
            </a:r>
            <a:r>
              <a:rPr lang="en-GB" sz="16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65B7654-61C3-4B51-BDC7-A841B292A450}"/>
              </a:ext>
            </a:extLst>
          </p:cNvPr>
          <p:cNvSpPr/>
          <p:nvPr/>
        </p:nvSpPr>
        <p:spPr>
          <a:xfrm>
            <a:off x="139092" y="5889787"/>
            <a:ext cx="11531977" cy="772263"/>
          </a:xfrm>
          <a:prstGeom prst="rect">
            <a:avLst/>
          </a:prstGeom>
        </p:spPr>
        <p:txBody>
          <a:bodyPr wrap="square">
            <a:spAutoFit/>
          </a:bodyPr>
          <a:lstStyle/>
          <a:p>
            <a:pPr algn="ctr">
              <a:lnSpc>
                <a:spcPct val="107000"/>
              </a:lnSpc>
              <a:spcAft>
                <a:spcPts val="800"/>
              </a:spcAft>
            </a:pPr>
            <a:r>
              <a:rPr lang="en-GB"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an expression of interest and does not guarantee a place. You must be available to travel on Fri 08</a:t>
            </a:r>
            <a:r>
              <a:rPr lang="en-GB" sz="1400" b="1"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a:t>
            </a:r>
            <a:r>
              <a:rPr lang="en-GB"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Sept 2023 </a:t>
            </a:r>
            <a:r>
              <a:rPr lang="en-GB" sz="1400"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a.m</a:t>
            </a:r>
            <a:r>
              <a:rPr lang="en-GB"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so please book your leave now. </a:t>
            </a:r>
            <a:r>
              <a:rPr lang="en-GB" sz="14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However: </a:t>
            </a:r>
            <a:r>
              <a:rPr lang="en-GB" sz="14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Please </a:t>
            </a:r>
            <a:r>
              <a:rPr lang="en-GB" sz="1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do not register your attendance on HASSRA live until your place is confirmed by North East festivals committee </a:t>
            </a:r>
            <a:endPar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CD39CC8-EFCD-43DF-8034-AF7AE2A478B7}"/>
              </a:ext>
            </a:extLst>
          </p:cNvPr>
          <p:cNvPicPr>
            <a:picLocks noChangeAspect="1"/>
          </p:cNvPicPr>
          <p:nvPr/>
        </p:nvPicPr>
        <p:blipFill>
          <a:blip r:embed="rId4"/>
          <a:stretch>
            <a:fillRect/>
          </a:stretch>
        </p:blipFill>
        <p:spPr>
          <a:xfrm>
            <a:off x="9999677" y="322260"/>
            <a:ext cx="1591324" cy="578663"/>
          </a:xfrm>
          <a:prstGeom prst="rect">
            <a:avLst/>
          </a:prstGeom>
          <a:solidFill>
            <a:schemeClr val="accent1">
              <a:lumMod val="20000"/>
              <a:lumOff val="80000"/>
            </a:schemeClr>
          </a:solidFill>
        </p:spPr>
      </p:pic>
      <p:sp>
        <p:nvSpPr>
          <p:cNvPr id="10" name="Rectangle 9">
            <a:extLst>
              <a:ext uri="{FF2B5EF4-FFF2-40B4-BE49-F238E27FC236}">
                <a16:creationId xmlns:a16="http://schemas.microsoft.com/office/drawing/2014/main" id="{3AFF91A9-70BD-45B6-A922-208D87C5E475}"/>
              </a:ext>
            </a:extLst>
          </p:cNvPr>
          <p:cNvSpPr/>
          <p:nvPr/>
        </p:nvSpPr>
        <p:spPr>
          <a:xfrm>
            <a:off x="9920607" y="137594"/>
            <a:ext cx="1670394" cy="369332"/>
          </a:xfrm>
          <a:prstGeom prst="rect">
            <a:avLst/>
          </a:prstGeom>
          <a:solidFill>
            <a:srgbClr val="F8A230"/>
          </a:solidFill>
          <a:scene3d>
            <a:camera prst="orthographicFront"/>
            <a:lightRig rig="threePt" dir="t"/>
          </a:scene3d>
          <a:sp3d>
            <a:bevelT w="101600" prst="riblet"/>
          </a:sp3d>
        </p:spPr>
        <p:txBody>
          <a:bodyPr wrap="none" lIns="91440" tIns="45720" rIns="91440" bIns="45720">
            <a:spAutoFit/>
          </a:bodyPr>
          <a:lstStyle/>
          <a:p>
            <a:pPr algn="ctr"/>
            <a:r>
              <a:rPr lang="en-US" sz="1400" b="0" cap="none" spc="0"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HASSRA </a:t>
            </a:r>
            <a:r>
              <a:rPr lang="en-US" b="0" cap="none" spc="0"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p>
        </p:txBody>
      </p:sp>
      <p:pic>
        <p:nvPicPr>
          <p:cNvPr id="22" name="Picture 21" descr="Icon&#10;&#10;Description automatically generated">
            <a:extLst>
              <a:ext uri="{FF2B5EF4-FFF2-40B4-BE49-F238E27FC236}">
                <a16:creationId xmlns:a16="http://schemas.microsoft.com/office/drawing/2014/main" id="{8EC411DA-9344-40BC-90BC-51D575A778C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57080" y="4188641"/>
            <a:ext cx="1590085" cy="1144901"/>
          </a:xfrm>
          <a:prstGeom prst="rect">
            <a:avLst/>
          </a:prstGeom>
        </p:spPr>
      </p:pic>
      <p:pic>
        <p:nvPicPr>
          <p:cNvPr id="3" name="Picture 2" descr="A picture containing chessman, silhouette, chess&#10;&#10;Description automatically generated">
            <a:extLst>
              <a:ext uri="{FF2B5EF4-FFF2-40B4-BE49-F238E27FC236}">
                <a16:creationId xmlns:a16="http://schemas.microsoft.com/office/drawing/2014/main" id="{BF84FE34-D8BD-853D-F437-966DA008869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5087" y="4610792"/>
            <a:ext cx="1022658" cy="847899"/>
          </a:xfrm>
          <a:prstGeom prst="rect">
            <a:avLst/>
          </a:prstGeom>
        </p:spPr>
      </p:pic>
      <p:pic>
        <p:nvPicPr>
          <p:cNvPr id="11" name="Picture 10" descr="A basket of yarn and knitting needles&#10;&#10;Description automatically generated with medium confidence">
            <a:extLst>
              <a:ext uri="{FF2B5EF4-FFF2-40B4-BE49-F238E27FC236}">
                <a16:creationId xmlns:a16="http://schemas.microsoft.com/office/drawing/2014/main" id="{6EE87D0E-3D98-01F8-0E6D-7BED1D733E2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210676" y="4761092"/>
            <a:ext cx="1371600" cy="1075944"/>
          </a:xfrm>
          <a:prstGeom prst="rect">
            <a:avLst/>
          </a:prstGeom>
        </p:spPr>
      </p:pic>
      <p:pic>
        <p:nvPicPr>
          <p:cNvPr id="14" name="Picture 13" descr="A picture containing black, darkness&#10;&#10;Description automatically generated">
            <a:extLst>
              <a:ext uri="{FF2B5EF4-FFF2-40B4-BE49-F238E27FC236}">
                <a16:creationId xmlns:a16="http://schemas.microsoft.com/office/drawing/2014/main" id="{E5343FB5-290E-3BFF-1B8A-51623D124A6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133382" y="4115731"/>
            <a:ext cx="748146" cy="1348418"/>
          </a:xfrm>
          <a:prstGeom prst="rect">
            <a:avLst/>
          </a:prstGeom>
        </p:spPr>
      </p:pic>
      <p:sp>
        <p:nvSpPr>
          <p:cNvPr id="15" name="TextBox 14">
            <a:extLst>
              <a:ext uri="{FF2B5EF4-FFF2-40B4-BE49-F238E27FC236}">
                <a16:creationId xmlns:a16="http://schemas.microsoft.com/office/drawing/2014/main" id="{E6C9B5F9-A428-3685-2675-E2A663FE4EAA}"/>
              </a:ext>
            </a:extLst>
          </p:cNvPr>
          <p:cNvSpPr txBox="1"/>
          <p:nvPr/>
        </p:nvSpPr>
        <p:spPr>
          <a:xfrm>
            <a:off x="5314746" y="4619247"/>
            <a:ext cx="2804159" cy="307777"/>
          </a:xfrm>
          <a:prstGeom prst="rect">
            <a:avLst/>
          </a:prstGeom>
          <a:noFill/>
        </p:spPr>
        <p:txBody>
          <a:bodyPr wrap="square" rtlCol="0">
            <a:spAutoFit/>
          </a:bodyPr>
          <a:lstStyle/>
          <a:p>
            <a:r>
              <a:rPr lang="en-GB" sz="1400" b="1" dirty="0">
                <a:solidFill>
                  <a:srgbClr val="0070C0"/>
                </a:solidFill>
              </a:rPr>
              <a:t>PHOTOGRAPHY 2 spaces</a:t>
            </a:r>
          </a:p>
        </p:txBody>
      </p:sp>
      <p:pic>
        <p:nvPicPr>
          <p:cNvPr id="19" name="Picture 18" descr="A statue of a person holding a camera&#10;&#10;Description automatically generated">
            <a:extLst>
              <a:ext uri="{FF2B5EF4-FFF2-40B4-BE49-F238E27FC236}">
                <a16:creationId xmlns:a16="http://schemas.microsoft.com/office/drawing/2014/main" id="{D2E9DB1D-029A-4530-A81F-8C39E0947C7D}"/>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722892" y="5034741"/>
            <a:ext cx="1280160" cy="772263"/>
          </a:xfrm>
          <a:prstGeom prst="rect">
            <a:avLst/>
          </a:prstGeom>
        </p:spPr>
      </p:pic>
      <p:sp>
        <p:nvSpPr>
          <p:cNvPr id="21" name="TextBox 20">
            <a:extLst>
              <a:ext uri="{FF2B5EF4-FFF2-40B4-BE49-F238E27FC236}">
                <a16:creationId xmlns:a16="http://schemas.microsoft.com/office/drawing/2014/main" id="{BBCB5E0D-2531-4FF6-B855-CF9CA7FBF5C1}"/>
              </a:ext>
            </a:extLst>
          </p:cNvPr>
          <p:cNvSpPr txBox="1"/>
          <p:nvPr/>
        </p:nvSpPr>
        <p:spPr>
          <a:xfrm flipH="1">
            <a:off x="9670470" y="4112028"/>
            <a:ext cx="1790995" cy="800219"/>
          </a:xfrm>
          <a:prstGeom prst="rect">
            <a:avLst/>
          </a:prstGeom>
          <a:noFill/>
        </p:spPr>
        <p:txBody>
          <a:bodyPr wrap="square" rtlCol="0">
            <a:spAutoFit/>
          </a:bodyPr>
          <a:lstStyle/>
          <a:p>
            <a:r>
              <a:rPr lang="en-GB" sz="1400" b="1" dirty="0">
                <a:solidFill>
                  <a:srgbClr val="0070C0"/>
                </a:solidFill>
              </a:rPr>
              <a:t>Pictionary Game</a:t>
            </a:r>
          </a:p>
          <a:p>
            <a:r>
              <a:rPr lang="en-GB" sz="1400" b="1" dirty="0">
                <a:solidFill>
                  <a:srgbClr val="0070C0"/>
                </a:solidFill>
              </a:rPr>
              <a:t>2 spaces</a:t>
            </a:r>
          </a:p>
          <a:p>
            <a:endParaRPr lang="en-GB" dirty="0">
              <a:solidFill>
                <a:srgbClr val="EC9A06"/>
              </a:solidFill>
            </a:endParaRPr>
          </a:p>
        </p:txBody>
      </p:sp>
      <p:pic>
        <p:nvPicPr>
          <p:cNvPr id="26" name="Picture 25" descr="A picture containing text, board game, games, child art&#10;&#10;Description automatically generated">
            <a:extLst>
              <a:ext uri="{FF2B5EF4-FFF2-40B4-BE49-F238E27FC236}">
                <a16:creationId xmlns:a16="http://schemas.microsoft.com/office/drawing/2014/main" id="{3919638F-5F34-CED8-9D3F-6725C6D167A7}"/>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902765" y="4619247"/>
            <a:ext cx="1371600" cy="1283310"/>
          </a:xfrm>
          <a:prstGeom prst="rect">
            <a:avLst/>
          </a:prstGeom>
        </p:spPr>
      </p:pic>
    </p:spTree>
    <p:extLst>
      <p:ext uri="{BB962C8B-B14F-4D97-AF65-F5344CB8AC3E}">
        <p14:creationId xmlns:p14="http://schemas.microsoft.com/office/powerpoint/2010/main" val="2676493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230</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Sharon CMG PAYMENT AND SERVICES TEAM</dc:creator>
  <cp:lastModifiedBy>Lilley Marie CMG delivery assurance</cp:lastModifiedBy>
  <cp:revision>13</cp:revision>
  <dcterms:created xsi:type="dcterms:W3CDTF">2022-03-03T09:04:35Z</dcterms:created>
  <dcterms:modified xsi:type="dcterms:W3CDTF">2023-05-31T12:09:49Z</dcterms:modified>
</cp:coreProperties>
</file>