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media/image3.jpg" ContentType="image/jpg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6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6" r:id="rId12"/>
    <p:sldId id="267" r:id="rId13"/>
    <p:sldId id="270" r:id="rId14"/>
    <p:sldId id="268" r:id="rId15"/>
    <p:sldId id="269" r:id="rId16"/>
  </p:sldIdLst>
  <p:sldSz cx="12192000" cy="6858000"/>
  <p:notesSz cx="12192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CC000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28B949-E84C-7C98-1EEB-35BBA5BF4C8F}" v="37" dt="2025-01-10T14:37:41.20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05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en Ray DWP HASSRA COMMUNICATIONS &amp; MARKETING" userId="S::ray.allen@dwp.gov.uk::3e085895-7617-4c25-8fc1-c0ac4a30ef8a" providerId="AD" clId="Web-{7128B949-E84C-7C98-1EEB-35BBA5BF4C8F}"/>
    <pc:docChg chg="modSld">
      <pc:chgData name="Allen Ray DWP HASSRA COMMUNICATIONS &amp; MARKETING" userId="S::ray.allen@dwp.gov.uk::3e085895-7617-4c25-8fc1-c0ac4a30ef8a" providerId="AD" clId="Web-{7128B949-E84C-7C98-1EEB-35BBA5BF4C8F}" dt="2025-01-10T14:37:37.254" v="18" actId="20577"/>
      <pc:docMkLst>
        <pc:docMk/>
      </pc:docMkLst>
      <pc:sldChg chg="modSp">
        <pc:chgData name="Allen Ray DWP HASSRA COMMUNICATIONS &amp; MARKETING" userId="S::ray.allen@dwp.gov.uk::3e085895-7617-4c25-8fc1-c0ac4a30ef8a" providerId="AD" clId="Web-{7128B949-E84C-7C98-1EEB-35BBA5BF4C8F}" dt="2025-01-10T14:35:53.047" v="6" actId="20577"/>
        <pc:sldMkLst>
          <pc:docMk/>
          <pc:sldMk cId="0" sldId="260"/>
        </pc:sldMkLst>
        <pc:spChg chg="mod">
          <ac:chgData name="Allen Ray DWP HASSRA COMMUNICATIONS &amp; MARKETING" userId="S::ray.allen@dwp.gov.uk::3e085895-7617-4c25-8fc1-c0ac4a30ef8a" providerId="AD" clId="Web-{7128B949-E84C-7C98-1EEB-35BBA5BF4C8F}" dt="2025-01-10T14:35:53.047" v="6" actId="20577"/>
          <ac:spMkLst>
            <pc:docMk/>
            <pc:sldMk cId="0" sldId="260"/>
            <ac:spMk id="3" creationId="{00000000-0000-0000-0000-000000000000}"/>
          </ac:spMkLst>
        </pc:spChg>
      </pc:sldChg>
      <pc:sldChg chg="modSp">
        <pc:chgData name="Allen Ray DWP HASSRA COMMUNICATIONS &amp; MARKETING" userId="S::ray.allen@dwp.gov.uk::3e085895-7617-4c25-8fc1-c0ac4a30ef8a" providerId="AD" clId="Web-{7128B949-E84C-7C98-1EEB-35BBA5BF4C8F}" dt="2025-01-10T14:36:52.486" v="15" actId="14100"/>
        <pc:sldMkLst>
          <pc:docMk/>
          <pc:sldMk cId="0" sldId="261"/>
        </pc:sldMkLst>
        <pc:spChg chg="mod">
          <ac:chgData name="Allen Ray DWP HASSRA COMMUNICATIONS &amp; MARKETING" userId="S::ray.allen@dwp.gov.uk::3e085895-7617-4c25-8fc1-c0ac4a30ef8a" providerId="AD" clId="Web-{7128B949-E84C-7C98-1EEB-35BBA5BF4C8F}" dt="2025-01-10T14:36:52.486" v="15" actId="14100"/>
          <ac:spMkLst>
            <pc:docMk/>
            <pc:sldMk cId="0" sldId="261"/>
            <ac:spMk id="3" creationId="{00000000-0000-0000-0000-000000000000}"/>
          </ac:spMkLst>
        </pc:spChg>
      </pc:sldChg>
      <pc:sldChg chg="modSp">
        <pc:chgData name="Allen Ray DWP HASSRA COMMUNICATIONS &amp; MARKETING" userId="S::ray.allen@dwp.gov.uk::3e085895-7617-4c25-8fc1-c0ac4a30ef8a" providerId="AD" clId="Web-{7128B949-E84C-7C98-1EEB-35BBA5BF4C8F}" dt="2025-01-10T14:37:37.254" v="18" actId="20577"/>
        <pc:sldMkLst>
          <pc:docMk/>
          <pc:sldMk cId="1427036687" sldId="270"/>
        </pc:sldMkLst>
        <pc:spChg chg="mod">
          <ac:chgData name="Allen Ray DWP HASSRA COMMUNICATIONS &amp; MARKETING" userId="S::ray.allen@dwp.gov.uk::3e085895-7617-4c25-8fc1-c0ac4a30ef8a" providerId="AD" clId="Web-{7128B949-E84C-7C98-1EEB-35BBA5BF4C8F}" dt="2025-01-10T14:37:37.254" v="18" actId="20577"/>
          <ac:spMkLst>
            <pc:docMk/>
            <pc:sldMk cId="1427036687" sldId="270"/>
            <ac:spMk id="5" creationId="{FEF7D7F5-4737-5338-ECD8-4B7B115B12E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8208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" y="-2476"/>
            <a:ext cx="12188825" cy="1297876"/>
          </a:xfrm>
          <a:prstGeom prst="rect">
            <a:avLst/>
          </a:prstGeom>
          <a:solidFill>
            <a:srgbClr val="CC0066"/>
          </a:solidFill>
          <a:ln w="571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CD04802-B5AB-62C2-B3EC-BAD81A227B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00" y="152400"/>
            <a:ext cx="20574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377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21772"/>
            <a:ext cx="12192000" cy="1276813"/>
          </a:xfrm>
          <a:prstGeom prst="rect">
            <a:avLst/>
          </a:prstGeom>
          <a:solidFill>
            <a:srgbClr val="CC0066"/>
          </a:solidFill>
          <a:ln w="762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AE3654CF-8BF2-7539-84E7-58683B3743B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00" y="71764"/>
            <a:ext cx="1981200" cy="58527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87132CF-49CE-DCBC-C228-A2D94C54E96F}"/>
              </a:ext>
            </a:extLst>
          </p:cNvPr>
          <p:cNvSpPr txBox="1"/>
          <p:nvPr userDrawn="1"/>
        </p:nvSpPr>
        <p:spPr>
          <a:xfrm>
            <a:off x="3039836" y="2945563"/>
            <a:ext cx="61232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09270" marR="5080" indent="-497205" algn="r">
              <a:lnSpc>
                <a:spcPct val="100000"/>
              </a:lnSpc>
              <a:spcBef>
                <a:spcPts val="100"/>
              </a:spcBef>
            </a:pPr>
            <a:r>
              <a:rPr lang="en-GB" sz="1800" dirty="0">
                <a:solidFill>
                  <a:srgbClr val="FFFFFF"/>
                </a:solidFill>
                <a:latin typeface="Arial"/>
                <a:cs typeface="Arial"/>
              </a:rPr>
              <a:t>Each club</a:t>
            </a:r>
            <a:r>
              <a:rPr lang="en-GB" sz="18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GB" sz="1800" dirty="0">
                <a:solidFill>
                  <a:srgbClr val="FFFFFF"/>
                </a:solidFill>
                <a:latin typeface="Arial"/>
                <a:cs typeface="Arial"/>
              </a:rPr>
              <a:t>that</a:t>
            </a:r>
            <a:r>
              <a:rPr lang="en-GB" sz="1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GB" sz="1800" dirty="0">
                <a:solidFill>
                  <a:srgbClr val="FFFFFF"/>
                </a:solidFill>
                <a:latin typeface="Arial"/>
                <a:cs typeface="Arial"/>
              </a:rPr>
              <a:t>submits a</a:t>
            </a:r>
            <a:r>
              <a:rPr lang="en-GB" sz="18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GB" sz="18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fully</a:t>
            </a:r>
            <a:r>
              <a:rPr lang="en-GB" sz="1800" u="sng" spc="-6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lang="en-GB" sz="18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completed</a:t>
            </a:r>
            <a:r>
              <a:rPr lang="en-GB" sz="1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GB" sz="1800" spc="-20" dirty="0">
                <a:solidFill>
                  <a:srgbClr val="FFFFFF"/>
                </a:solidFill>
                <a:latin typeface="Arial"/>
                <a:cs typeface="Arial"/>
              </a:rPr>
              <a:t>award </a:t>
            </a:r>
            <a:r>
              <a:rPr lang="en-GB" sz="1800" dirty="0">
                <a:solidFill>
                  <a:srgbClr val="FFFFFF"/>
                </a:solidFill>
                <a:latin typeface="Arial"/>
                <a:cs typeface="Arial"/>
              </a:rPr>
              <a:t>entry</a:t>
            </a:r>
            <a:r>
              <a:rPr lang="en-GB" sz="1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GB" sz="1800" dirty="0">
                <a:solidFill>
                  <a:srgbClr val="FFFFFF"/>
                </a:solidFill>
                <a:latin typeface="Arial"/>
                <a:cs typeface="Arial"/>
              </a:rPr>
              <a:t>will</a:t>
            </a:r>
            <a:r>
              <a:rPr lang="en-GB" sz="1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GB" sz="1800" dirty="0">
                <a:solidFill>
                  <a:srgbClr val="FFFFFF"/>
                </a:solidFill>
                <a:latin typeface="Arial"/>
                <a:cs typeface="Arial"/>
              </a:rPr>
              <a:t>receive</a:t>
            </a:r>
            <a:r>
              <a:rPr lang="en-GB" sz="1800" spc="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GB" sz="1800" dirty="0">
                <a:solidFill>
                  <a:srgbClr val="FFFFFF"/>
                </a:solidFill>
                <a:latin typeface="Arial"/>
                <a:cs typeface="Arial"/>
              </a:rPr>
              <a:t>£25.00</a:t>
            </a:r>
            <a:r>
              <a:rPr lang="en-GB" sz="1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GB" sz="1800" dirty="0">
                <a:solidFill>
                  <a:srgbClr val="FFFFFF"/>
                </a:solidFill>
                <a:latin typeface="Arial"/>
                <a:cs typeface="Arial"/>
              </a:rPr>
              <a:t>(subject</a:t>
            </a:r>
            <a:r>
              <a:rPr lang="en-GB" sz="1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GB" sz="18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lang="en-GB" sz="1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GB" sz="1800" spc="-2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lang="en-GB" sz="1800" dirty="0">
                <a:solidFill>
                  <a:srgbClr val="FFFFFF"/>
                </a:solidFill>
                <a:latin typeface="Arial"/>
                <a:cs typeface="Arial"/>
              </a:rPr>
              <a:t>agreement</a:t>
            </a:r>
            <a:r>
              <a:rPr lang="en-GB" sz="18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GB" sz="18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lang="en-GB" sz="1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GB" sz="18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lang="en-GB" sz="1800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GB" sz="1800" dirty="0">
                <a:solidFill>
                  <a:srgbClr val="FFFFFF"/>
                </a:solidFill>
                <a:latin typeface="Arial"/>
                <a:cs typeface="Arial"/>
              </a:rPr>
              <a:t>Awards </a:t>
            </a:r>
            <a:r>
              <a:rPr lang="en-GB" sz="1800" spc="-10" dirty="0">
                <a:solidFill>
                  <a:srgbClr val="FFFFFF"/>
                </a:solidFill>
                <a:latin typeface="Arial"/>
                <a:cs typeface="Arial"/>
              </a:rPr>
              <a:t>Committee)</a:t>
            </a:r>
            <a:endParaRPr lang="en-GB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4585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703" r:id="rId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HASSRA.SOUTHEAST@DWP.GOV.UK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19425" y="2286000"/>
            <a:ext cx="7661275" cy="222817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7200" spc="-10" dirty="0">
                <a:latin typeface="Arial"/>
                <a:cs typeface="Arial"/>
              </a:rPr>
              <a:t>202</a:t>
            </a:r>
            <a:r>
              <a:rPr lang="en-GB" sz="7200" spc="-10" dirty="0">
                <a:latin typeface="Arial"/>
                <a:cs typeface="Arial"/>
              </a:rPr>
              <a:t>4</a:t>
            </a:r>
            <a:r>
              <a:rPr sz="7200" spc="-300" dirty="0">
                <a:latin typeface="Arial"/>
                <a:cs typeface="Arial"/>
              </a:rPr>
              <a:t> </a:t>
            </a:r>
            <a:r>
              <a:rPr sz="7200" spc="-10" dirty="0">
                <a:latin typeface="Arial"/>
                <a:cs typeface="Arial"/>
              </a:rPr>
              <a:t>Annual</a:t>
            </a:r>
            <a:r>
              <a:rPr sz="7200" spc="-295" dirty="0">
                <a:latin typeface="Arial"/>
                <a:cs typeface="Arial"/>
              </a:rPr>
              <a:t> </a:t>
            </a:r>
            <a:r>
              <a:rPr sz="7200" dirty="0">
                <a:latin typeface="Arial"/>
                <a:cs typeface="Arial"/>
              </a:rPr>
              <a:t>Awards</a:t>
            </a:r>
            <a:r>
              <a:rPr sz="7200" spc="-204" dirty="0">
                <a:latin typeface="Arial"/>
                <a:cs typeface="Arial"/>
              </a:rPr>
              <a:t> </a:t>
            </a:r>
            <a:r>
              <a:rPr sz="7200" spc="-10" dirty="0">
                <a:latin typeface="Arial"/>
                <a:cs typeface="Arial"/>
              </a:rPr>
              <a:t>Guidance</a:t>
            </a:r>
            <a:endParaRPr sz="7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52600" y="4764427"/>
            <a:ext cx="8001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5" dirty="0">
                <a:latin typeface="Arial"/>
                <a:cs typeface="Arial"/>
              </a:rPr>
              <a:t>To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support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club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officials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in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writing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of award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submissions</a:t>
            </a:r>
            <a:endParaRPr sz="2400" dirty="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53600" y="3607929"/>
            <a:ext cx="2142744" cy="233476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8D097AD-1D06-0CA1-7C1E-7A12465E3C66}"/>
              </a:ext>
            </a:extLst>
          </p:cNvPr>
          <p:cNvSpPr txBox="1"/>
          <p:nvPr/>
        </p:nvSpPr>
        <p:spPr>
          <a:xfrm>
            <a:off x="609600" y="381000"/>
            <a:ext cx="61457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Personality</a:t>
            </a:r>
            <a:r>
              <a:rPr lang="en-GB" sz="3600" b="1" spc="-2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b="1" spc="-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Award</a:t>
            </a:r>
            <a:endParaRPr lang="en-GB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F7D7F5-4737-5338-ECD8-4B7B115B12EE}"/>
              </a:ext>
            </a:extLst>
          </p:cNvPr>
          <p:cNvSpPr txBox="1"/>
          <p:nvPr/>
        </p:nvSpPr>
        <p:spPr>
          <a:xfrm>
            <a:off x="266700" y="1587326"/>
            <a:ext cx="11658600" cy="181588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</a:pPr>
            <a:r>
              <a:rPr lang="en-GB" sz="1400" b="1" dirty="0">
                <a:solidFill>
                  <a:srgbClr val="001F5F"/>
                </a:solidFill>
                <a:latin typeface="Arial"/>
                <a:cs typeface="Arial"/>
              </a:rPr>
              <a:t>Overview: </a:t>
            </a:r>
            <a:r>
              <a:rPr lang="en-GB" sz="1400" dirty="0">
                <a:latin typeface="Arial"/>
                <a:cs typeface="Arial"/>
              </a:rPr>
              <a:t>Personality of the Year is for someone who is known as a driving force for HASSRA, willing to take part as well as a leader. Their actions have taken HASSRA forwards either at club, regional or national level.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lang="en-GB" sz="1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en-GB" sz="1400" b="1" dirty="0">
                <a:solidFill>
                  <a:srgbClr val="001F5F"/>
                </a:solidFill>
                <a:latin typeface="Arial"/>
                <a:cs typeface="Arial"/>
              </a:rPr>
              <a:t>Content:</a:t>
            </a:r>
            <a:r>
              <a:rPr lang="en-GB" sz="14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The</a:t>
            </a:r>
            <a:r>
              <a:rPr lang="en-GB" sz="1400" spc="-85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award</a:t>
            </a:r>
            <a:r>
              <a:rPr lang="en-GB" sz="1400" spc="-45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submission</a:t>
            </a:r>
            <a:r>
              <a:rPr lang="en-GB" sz="1400" spc="-45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should</a:t>
            </a:r>
            <a:r>
              <a:rPr lang="en-GB" sz="1400" spc="-55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include</a:t>
            </a:r>
            <a:r>
              <a:rPr lang="en-GB" sz="1400" spc="-5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the</a:t>
            </a:r>
            <a:r>
              <a:rPr lang="en-GB" sz="1400" spc="-60" dirty="0">
                <a:latin typeface="Arial"/>
                <a:cs typeface="Arial"/>
              </a:rPr>
              <a:t> </a:t>
            </a:r>
            <a:r>
              <a:rPr lang="en-GB" sz="1400" spc="-10" dirty="0">
                <a:latin typeface="Arial"/>
                <a:cs typeface="Arial"/>
              </a:rPr>
              <a:t>following:</a:t>
            </a:r>
            <a:endParaRPr lang="en-GB"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lang="en-GB" sz="1400" dirty="0">
              <a:latin typeface="Arial"/>
              <a:cs typeface="Arial"/>
            </a:endParaRPr>
          </a:p>
          <a:p>
            <a:pPr>
              <a:spcBef>
                <a:spcPts val="40"/>
              </a:spcBef>
            </a:pPr>
            <a:endParaRPr lang="en-GB" sz="1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en-GB" sz="1400" b="1" dirty="0">
                <a:solidFill>
                  <a:srgbClr val="001F5F"/>
                </a:solidFill>
                <a:latin typeface="Arial"/>
                <a:cs typeface="Arial"/>
              </a:rPr>
              <a:t>How</a:t>
            </a:r>
            <a:r>
              <a:rPr lang="en-GB" sz="14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en-GB" sz="14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lang="en-GB" sz="14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en-GB" sz="1400" b="1" dirty="0">
                <a:solidFill>
                  <a:srgbClr val="001F5F"/>
                </a:solidFill>
                <a:latin typeface="Arial"/>
                <a:cs typeface="Arial"/>
              </a:rPr>
              <a:t>enter:</a:t>
            </a:r>
            <a:r>
              <a:rPr lang="en-GB" sz="1400" b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The</a:t>
            </a:r>
            <a:r>
              <a:rPr lang="en-GB" sz="1400" spc="-55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submission</a:t>
            </a:r>
            <a:r>
              <a:rPr lang="en-GB" sz="1400" spc="-45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for</a:t>
            </a:r>
            <a:r>
              <a:rPr lang="en-GB" sz="1400" spc="-4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this</a:t>
            </a:r>
            <a:r>
              <a:rPr lang="en-GB" sz="1400" spc="-35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award</a:t>
            </a:r>
            <a:r>
              <a:rPr lang="en-GB" sz="1400" spc="-2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should</a:t>
            </a:r>
            <a:r>
              <a:rPr lang="en-GB" sz="1400" spc="-2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contain</a:t>
            </a:r>
            <a:r>
              <a:rPr lang="en-GB" sz="1400" spc="-4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details</a:t>
            </a:r>
            <a:r>
              <a:rPr lang="en-GB" sz="1400" spc="-15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of</a:t>
            </a:r>
            <a:r>
              <a:rPr lang="en-GB" sz="1400" spc="-55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the</a:t>
            </a:r>
            <a:r>
              <a:rPr lang="en-GB" sz="1400" spc="-45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nomination</a:t>
            </a:r>
            <a:r>
              <a:rPr lang="en-GB" sz="1400" spc="-15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year</a:t>
            </a:r>
            <a:r>
              <a:rPr lang="en-GB" sz="1400" spc="-5" dirty="0">
                <a:latin typeface="Arial"/>
                <a:cs typeface="Arial"/>
              </a:rPr>
              <a:t> </a:t>
            </a:r>
            <a:r>
              <a:rPr lang="en-GB" sz="1400" spc="-20" dirty="0">
                <a:latin typeface="Arial"/>
                <a:cs typeface="Arial"/>
              </a:rPr>
              <a:t>only.</a:t>
            </a:r>
            <a:r>
              <a:rPr lang="en-GB" sz="1400" dirty="0">
                <a:latin typeface="Arial"/>
                <a:cs typeface="Arial"/>
              </a:rPr>
              <a:t> It should</a:t>
            </a:r>
            <a:r>
              <a:rPr lang="en-GB" sz="1400" spc="-1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be</a:t>
            </a:r>
            <a:r>
              <a:rPr lang="en-GB" sz="1400" spc="-55" dirty="0">
                <a:latin typeface="Arial"/>
                <a:cs typeface="Arial"/>
              </a:rPr>
              <a:t> made on the Individual Award submission template, </a:t>
            </a:r>
            <a:r>
              <a:rPr lang="en-GB" sz="1400" dirty="0">
                <a:latin typeface="Arial"/>
                <a:cs typeface="Arial"/>
              </a:rPr>
              <a:t>limited</a:t>
            </a:r>
            <a:r>
              <a:rPr lang="en-GB" sz="1400" spc="-3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to</a:t>
            </a:r>
            <a:r>
              <a:rPr lang="en-GB" sz="1400" spc="-55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a</a:t>
            </a:r>
            <a:r>
              <a:rPr lang="en-GB" sz="1400" spc="-3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maximum</a:t>
            </a:r>
            <a:r>
              <a:rPr lang="en-GB" sz="1400" spc="-35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of</a:t>
            </a:r>
            <a:r>
              <a:rPr lang="en-GB" sz="1400" spc="-3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3</a:t>
            </a:r>
            <a:r>
              <a:rPr lang="en-GB" sz="1400" spc="-55" dirty="0">
                <a:latin typeface="Arial"/>
                <a:cs typeface="Arial"/>
              </a:rPr>
              <a:t> </a:t>
            </a:r>
            <a:r>
              <a:rPr lang="en-GB" sz="1400" spc="-10" dirty="0">
                <a:latin typeface="Arial"/>
                <a:cs typeface="Arial"/>
              </a:rPr>
              <a:t>pages. </a:t>
            </a:r>
            <a:endParaRPr lang="en-GB" sz="1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27036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762000" y="76200"/>
            <a:ext cx="9204325" cy="780392"/>
          </a:xfrm>
          <a:prstGeom prst="rect">
            <a:avLst/>
          </a:prstGeom>
        </p:spPr>
        <p:txBody>
          <a:bodyPr vert="horz" wrap="square" lIns="0" tIns="224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GB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Merit Award</a:t>
            </a:r>
            <a:endParaRPr sz="3600" b="1" spc="-1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3319" y="1747519"/>
            <a:ext cx="11581765" cy="483593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0"/>
              </a:spcBef>
            </a:pP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Overview:</a:t>
            </a:r>
            <a:r>
              <a:rPr sz="1400" b="1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addition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regional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awards,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Awards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Committee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will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also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consider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submissions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HASSRA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lang="en-GB" sz="1400" spc="-80" dirty="0">
                <a:latin typeface="Arial"/>
                <a:cs typeface="Arial"/>
              </a:rPr>
              <a:t>Merit </a:t>
            </a:r>
            <a:r>
              <a:rPr sz="1400" dirty="0">
                <a:latin typeface="Arial"/>
                <a:cs typeface="Arial"/>
              </a:rPr>
              <a:t>Award.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HASSRA </a:t>
            </a:r>
            <a:r>
              <a:rPr lang="en-GB" sz="1400" spc="-10" dirty="0">
                <a:latin typeface="Arial"/>
                <a:cs typeface="Arial"/>
              </a:rPr>
              <a:t>Merit </a:t>
            </a:r>
            <a:r>
              <a:rPr sz="1400" dirty="0">
                <a:latin typeface="Arial"/>
                <a:cs typeface="Arial"/>
              </a:rPr>
              <a:t>Award</a:t>
            </a:r>
            <a:r>
              <a:rPr lang="en-GB" sz="1400" dirty="0">
                <a:latin typeface="Arial"/>
                <a:cs typeface="Arial"/>
              </a:rPr>
              <a:t> is given w</a:t>
            </a:r>
            <a:r>
              <a:rPr sz="1400" dirty="0" err="1">
                <a:latin typeface="Arial"/>
                <a:cs typeface="Arial"/>
              </a:rPr>
              <a:t>ith</a:t>
            </a:r>
            <a:r>
              <a:rPr sz="1400" spc="2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2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objective</a:t>
            </a:r>
            <a:r>
              <a:rPr sz="1400" spc="25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25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giving</a:t>
            </a:r>
            <a:r>
              <a:rPr sz="1400" spc="2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recognition</a:t>
            </a:r>
            <a:r>
              <a:rPr sz="1400" spc="2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2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members</a:t>
            </a:r>
            <a:r>
              <a:rPr sz="1400" spc="30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who</a:t>
            </a:r>
            <a:r>
              <a:rPr sz="1400" spc="2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have</a:t>
            </a:r>
            <a:r>
              <a:rPr sz="1400" spc="2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made</a:t>
            </a:r>
            <a:r>
              <a:rPr sz="1400" spc="25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</a:t>
            </a:r>
            <a:r>
              <a:rPr sz="1400" spc="2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outstanding</a:t>
            </a:r>
            <a:r>
              <a:rPr sz="1400" spc="2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contribution</a:t>
            </a:r>
            <a:r>
              <a:rPr sz="1400" spc="254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to </a:t>
            </a:r>
            <a:r>
              <a:rPr sz="1400" dirty="0">
                <a:latin typeface="Arial"/>
                <a:cs typeface="Arial"/>
              </a:rPr>
              <a:t>HASSRA.</a:t>
            </a:r>
            <a:r>
              <a:rPr sz="1400" spc="1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1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intention</a:t>
            </a:r>
            <a:r>
              <a:rPr sz="1400" spc="1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was</a:t>
            </a:r>
            <a:r>
              <a:rPr sz="1400" spc="1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that</a:t>
            </a:r>
            <a:r>
              <a:rPr sz="1400" spc="1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awards</a:t>
            </a:r>
            <a:r>
              <a:rPr sz="1400" spc="1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</a:t>
            </a:r>
            <a:r>
              <a:rPr sz="1400" spc="1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1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few</a:t>
            </a:r>
            <a:r>
              <a:rPr sz="1400" spc="1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1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number</a:t>
            </a:r>
            <a:r>
              <a:rPr sz="1400" spc="1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1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that</a:t>
            </a:r>
            <a:r>
              <a:rPr sz="1400" spc="1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1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high</a:t>
            </a:r>
            <a:r>
              <a:rPr sz="1400" spc="1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standard</a:t>
            </a:r>
            <a:r>
              <a:rPr sz="1400" spc="1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</a:t>
            </a:r>
            <a:r>
              <a:rPr sz="1400" spc="1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1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set</a:t>
            </a:r>
            <a:r>
              <a:rPr sz="1400" spc="1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1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maintained.</a:t>
            </a:r>
            <a:r>
              <a:rPr sz="1400" spc="145" dirty="0">
                <a:latin typeface="Arial"/>
                <a:cs typeface="Arial"/>
              </a:rPr>
              <a:t> 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 dirty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This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is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scheme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intended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recognise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service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achievement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on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behalf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HASSRA,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sufficiently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outstanding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warrant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recognition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regional</a:t>
            </a:r>
            <a:endParaRPr sz="1400" dirty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Arial"/>
                <a:cs typeface="Arial"/>
              </a:rPr>
              <a:t>and/or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national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level.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b="1" spc="-10" dirty="0">
                <a:solidFill>
                  <a:srgbClr val="001F5F"/>
                </a:solidFill>
                <a:latin typeface="Arial"/>
                <a:cs typeface="Arial"/>
              </a:rPr>
              <a:t>Content:</a:t>
            </a:r>
            <a:endParaRPr sz="1400" dirty="0">
              <a:latin typeface="Arial"/>
              <a:cs typeface="Arial"/>
            </a:endParaRPr>
          </a:p>
          <a:p>
            <a:pPr marL="241300" indent="-228600" algn="just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41300" algn="l"/>
              </a:tabLst>
            </a:pPr>
            <a:r>
              <a:rPr sz="1400" b="1" dirty="0">
                <a:latin typeface="Arial"/>
                <a:cs typeface="Arial"/>
              </a:rPr>
              <a:t>The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essential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ingredient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for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an</a:t>
            </a:r>
            <a:r>
              <a:rPr sz="1400" b="1" spc="-5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award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is</a:t>
            </a:r>
            <a:r>
              <a:rPr sz="1400" b="1" spc="-7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outstanding</a:t>
            </a:r>
            <a:r>
              <a:rPr sz="1400" b="1" spc="1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service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to</a:t>
            </a:r>
            <a:r>
              <a:rPr sz="1400" b="1" spc="-5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HASSRA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as</a:t>
            </a:r>
            <a:r>
              <a:rPr sz="1400" b="1" spc="-7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an</a:t>
            </a:r>
            <a:r>
              <a:rPr sz="1400" b="1" spc="-5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organisation,</a:t>
            </a:r>
            <a:r>
              <a:rPr sz="1400" b="1" spc="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normally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over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a</a:t>
            </a:r>
            <a:r>
              <a:rPr sz="1400" b="1" spc="-7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long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period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of</a:t>
            </a:r>
            <a:r>
              <a:rPr sz="1400" b="1" spc="-7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years.</a:t>
            </a:r>
            <a:endParaRPr sz="1400" dirty="0">
              <a:latin typeface="Arial"/>
              <a:cs typeface="Arial"/>
            </a:endParaRPr>
          </a:p>
          <a:p>
            <a:pPr marL="240665" marR="9525" indent="-228600" algn="just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1400" dirty="0">
                <a:latin typeface="Arial"/>
                <a:cs typeface="Arial"/>
              </a:rPr>
              <a:t>It</a:t>
            </a:r>
            <a:r>
              <a:rPr sz="1400" spc="1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is</a:t>
            </a:r>
            <a:r>
              <a:rPr sz="1400" spc="1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not</a:t>
            </a:r>
            <a:r>
              <a:rPr sz="1400" spc="1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intended</a:t>
            </a:r>
            <a:r>
              <a:rPr sz="1400" spc="1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that</a:t>
            </a:r>
            <a:r>
              <a:rPr sz="1400" spc="1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members</a:t>
            </a:r>
            <a:r>
              <a:rPr sz="1400" spc="1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</a:t>
            </a:r>
            <a:r>
              <a:rPr sz="1400" spc="1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1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rewarded</a:t>
            </a:r>
            <a:r>
              <a:rPr sz="1400" spc="1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through</a:t>
            </a:r>
            <a:r>
              <a:rPr sz="1400" spc="1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</a:t>
            </a:r>
            <a:r>
              <a:rPr sz="1400" spc="1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scheme</a:t>
            </a:r>
            <a:r>
              <a:rPr sz="1400" spc="1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1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individual</a:t>
            </a:r>
            <a:r>
              <a:rPr sz="1400" spc="1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success</a:t>
            </a:r>
            <a:r>
              <a:rPr sz="1400" spc="1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1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sport</a:t>
            </a:r>
            <a:r>
              <a:rPr sz="1400" spc="1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or</a:t>
            </a:r>
            <a:r>
              <a:rPr sz="1400" spc="1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other</a:t>
            </a:r>
            <a:r>
              <a:rPr sz="1400" spc="1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pursuits,</a:t>
            </a:r>
            <a:r>
              <a:rPr sz="1400" spc="1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1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other</a:t>
            </a:r>
            <a:r>
              <a:rPr sz="1400" spc="15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annual </a:t>
            </a:r>
            <a:r>
              <a:rPr sz="1400" dirty="0">
                <a:latin typeface="Arial"/>
                <a:cs typeface="Arial"/>
              </a:rPr>
              <a:t>trophies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are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appropriate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purpose.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It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is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not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possible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lay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down hard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fast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criteria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-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essence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scheme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its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flexibility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the </a:t>
            </a:r>
            <a:r>
              <a:rPr sz="1400" dirty="0">
                <a:latin typeface="Arial"/>
                <a:cs typeface="Arial"/>
              </a:rPr>
              <a:t>exercise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personal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judgement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by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Chair.</a:t>
            </a:r>
            <a:endParaRPr sz="1400" dirty="0">
              <a:latin typeface="Arial"/>
              <a:cs typeface="Arial"/>
            </a:endParaRPr>
          </a:p>
          <a:p>
            <a:pPr marL="240665" marR="11430" indent="-228600" algn="just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1400" dirty="0">
                <a:latin typeface="Arial"/>
                <a:cs typeface="Arial"/>
              </a:rPr>
              <a:t>Members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not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nominated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unless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they have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served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HASSRA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preceding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twelve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months.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Retired</a:t>
            </a:r>
            <a:r>
              <a:rPr sz="1400" u="sng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members</a:t>
            </a:r>
            <a:r>
              <a:rPr sz="1400" spc="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will</a:t>
            </a:r>
            <a:r>
              <a:rPr sz="1400" spc="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not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considered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</a:t>
            </a:r>
            <a:r>
              <a:rPr sz="1400" spc="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</a:t>
            </a:r>
            <a:r>
              <a:rPr sz="1400" spc="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beyond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that</a:t>
            </a:r>
            <a:r>
              <a:rPr sz="1400" spc="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time</a:t>
            </a:r>
            <a:r>
              <a:rPr sz="1400" spc="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limit</a:t>
            </a:r>
            <a:r>
              <a:rPr sz="1400" spc="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unless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exceptionally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they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have</a:t>
            </a:r>
            <a:r>
              <a:rPr sz="1400" spc="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maintained</a:t>
            </a:r>
            <a:r>
              <a:rPr sz="1400" spc="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continuous</a:t>
            </a:r>
            <a:r>
              <a:rPr sz="1400" spc="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record</a:t>
            </a:r>
            <a:r>
              <a:rPr sz="1400" spc="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significant</a:t>
            </a:r>
            <a:r>
              <a:rPr sz="1400" spc="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service</a:t>
            </a:r>
            <a:r>
              <a:rPr sz="1400" spc="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HASSRA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after</a:t>
            </a:r>
            <a:r>
              <a:rPr sz="1400" spc="3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their retirement.</a:t>
            </a:r>
            <a:endParaRPr sz="1400" dirty="0">
              <a:latin typeface="Arial"/>
              <a:cs typeface="Arial"/>
            </a:endParaRPr>
          </a:p>
          <a:p>
            <a:pPr marL="241300" indent="-228600" algn="just">
              <a:lnSpc>
                <a:spcPct val="100000"/>
              </a:lnSpc>
              <a:spcBef>
                <a:spcPts val="5"/>
              </a:spcBef>
              <a:buChar char="•"/>
              <a:tabLst>
                <a:tab pos="241300" algn="l"/>
              </a:tabLst>
            </a:pPr>
            <a:r>
              <a:rPr sz="1400" dirty="0">
                <a:latin typeface="Arial"/>
                <a:cs typeface="Arial"/>
              </a:rPr>
              <a:t>Nominations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will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considered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by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Awards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Committee in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parallel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with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submissions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annual awards,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but the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final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decision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will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rest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with</a:t>
            </a:r>
            <a:endParaRPr sz="1400" dirty="0">
              <a:latin typeface="Arial"/>
              <a:cs typeface="Arial"/>
            </a:endParaRPr>
          </a:p>
          <a:p>
            <a:pPr marL="240665" algn="just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the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Chairperson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Board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Management,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not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Awards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Committee.</a:t>
            </a:r>
            <a:endParaRPr sz="1400" dirty="0">
              <a:latin typeface="Arial"/>
              <a:cs typeface="Arial"/>
            </a:endParaRPr>
          </a:p>
          <a:p>
            <a:pPr marL="241300" indent="-228600" algn="just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1400" dirty="0">
                <a:latin typeface="Arial"/>
                <a:cs typeface="Arial"/>
              </a:rPr>
              <a:t>Each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nomination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accompanied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by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full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statement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grounds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on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which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nomination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is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made.</a:t>
            </a:r>
            <a:endParaRPr sz="1400" dirty="0">
              <a:latin typeface="Arial"/>
              <a:cs typeface="Arial"/>
            </a:endParaRPr>
          </a:p>
          <a:p>
            <a:pPr marL="241300" indent="-228600" algn="just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1400" dirty="0">
                <a:latin typeface="Arial"/>
                <a:cs typeface="Arial"/>
              </a:rPr>
              <a:t>Nominations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made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confidence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without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notification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member(s)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concerned.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Arial"/>
              <a:cs typeface="Arial"/>
            </a:endParaRPr>
          </a:p>
          <a:p>
            <a:pPr marL="12700" marR="177165">
              <a:lnSpc>
                <a:spcPct val="100000"/>
              </a:lnSpc>
            </a:pP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How</a:t>
            </a:r>
            <a:r>
              <a:rPr sz="14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14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enter:</a:t>
            </a:r>
            <a:r>
              <a:rPr sz="1400" b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submission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 contain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key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achievements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longevity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with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HASSRA.</a:t>
            </a:r>
            <a:r>
              <a:rPr sz="1400" spc="-90" dirty="0">
                <a:latin typeface="Arial"/>
                <a:cs typeface="Arial"/>
              </a:rPr>
              <a:t> </a:t>
            </a:r>
            <a:r>
              <a:rPr lang="en-GB" sz="1400" spc="-90" dirty="0">
                <a:latin typeface="Arial"/>
                <a:cs typeface="Arial"/>
              </a:rPr>
              <a:t>It </a:t>
            </a:r>
            <a:r>
              <a:rPr lang="en-GB" sz="1400" dirty="0">
                <a:latin typeface="Arial"/>
                <a:cs typeface="Arial"/>
              </a:rPr>
              <a:t>should</a:t>
            </a:r>
            <a:r>
              <a:rPr lang="en-GB" sz="1400" spc="-1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be</a:t>
            </a:r>
            <a:r>
              <a:rPr lang="en-GB" sz="1400" spc="-55" dirty="0">
                <a:latin typeface="Arial"/>
                <a:cs typeface="Arial"/>
              </a:rPr>
              <a:t> made on the Individual Award submission template, </a:t>
            </a:r>
            <a:r>
              <a:rPr lang="en-GB" sz="1400" dirty="0">
                <a:latin typeface="Arial"/>
                <a:cs typeface="Arial"/>
              </a:rPr>
              <a:t>limited</a:t>
            </a:r>
            <a:r>
              <a:rPr lang="en-GB" sz="1400" spc="-3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to</a:t>
            </a:r>
            <a:r>
              <a:rPr lang="en-GB" sz="1400" spc="-55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a</a:t>
            </a:r>
            <a:r>
              <a:rPr lang="en-GB" sz="1400" spc="-3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maximum</a:t>
            </a:r>
            <a:r>
              <a:rPr lang="en-GB" sz="1400" spc="-35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of</a:t>
            </a:r>
            <a:r>
              <a:rPr lang="en-GB" sz="1400" spc="-3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3</a:t>
            </a:r>
            <a:r>
              <a:rPr lang="en-GB" sz="1400" spc="-55" dirty="0">
                <a:latin typeface="Arial"/>
                <a:cs typeface="Arial"/>
              </a:rPr>
              <a:t> </a:t>
            </a:r>
            <a:r>
              <a:rPr lang="en-GB" sz="1400" spc="-10" dirty="0">
                <a:latin typeface="Arial"/>
                <a:cs typeface="Arial"/>
              </a:rPr>
              <a:t>pages.</a:t>
            </a:r>
            <a:endParaRPr sz="1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762000" y="0"/>
            <a:ext cx="10058400" cy="780392"/>
          </a:xfrm>
          <a:prstGeom prst="rect">
            <a:avLst/>
          </a:prstGeom>
        </p:spPr>
        <p:txBody>
          <a:bodyPr vert="horz" wrap="square" lIns="0" tIns="224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b="1" spc="-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Winners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4294967295"/>
          </p:nvPr>
        </p:nvSpPr>
        <p:spPr>
          <a:xfrm>
            <a:off x="4292853" y="2126945"/>
            <a:ext cx="7195184" cy="294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The</a:t>
            </a:r>
            <a:r>
              <a:rPr sz="2400" spc="-35" dirty="0"/>
              <a:t> </a:t>
            </a:r>
            <a:r>
              <a:rPr sz="2400" dirty="0"/>
              <a:t>deadline</a:t>
            </a:r>
            <a:r>
              <a:rPr sz="2400" spc="-10" dirty="0"/>
              <a:t> </a:t>
            </a:r>
            <a:r>
              <a:rPr sz="2400" dirty="0"/>
              <a:t>for</a:t>
            </a:r>
            <a:r>
              <a:rPr sz="2400" spc="-40" dirty="0"/>
              <a:t> </a:t>
            </a:r>
            <a:r>
              <a:rPr sz="2400" dirty="0"/>
              <a:t>submitting</a:t>
            </a:r>
            <a:r>
              <a:rPr sz="2400" spc="-25" dirty="0"/>
              <a:t> </a:t>
            </a:r>
            <a:r>
              <a:rPr sz="2400" dirty="0"/>
              <a:t>nominations</a:t>
            </a:r>
            <a:r>
              <a:rPr sz="2400" spc="-35" dirty="0"/>
              <a:t> </a:t>
            </a:r>
            <a:r>
              <a:rPr sz="2400" spc="-25" dirty="0"/>
              <a:t>is:</a:t>
            </a:r>
          </a:p>
          <a:p>
            <a:pPr marL="87630" algn="ctr">
              <a:lnSpc>
                <a:spcPct val="100000"/>
              </a:lnSpc>
              <a:spcBef>
                <a:spcPts val="5"/>
              </a:spcBef>
            </a:pPr>
            <a:r>
              <a:rPr lang="en-GB" sz="2400" b="1" dirty="0">
                <a:latin typeface="Arial"/>
                <a:cs typeface="Arial"/>
              </a:rPr>
              <a:t>Wednesday 19</a:t>
            </a:r>
            <a:r>
              <a:rPr lang="en-GB" sz="2400" b="1" baseline="30000" dirty="0">
                <a:latin typeface="Arial"/>
                <a:cs typeface="Arial"/>
              </a:rPr>
              <a:t>th</a:t>
            </a:r>
            <a:r>
              <a:rPr lang="en-GB" sz="2400" b="1" dirty="0">
                <a:latin typeface="Arial"/>
                <a:cs typeface="Arial"/>
              </a:rPr>
              <a:t> February 2024</a:t>
            </a:r>
          </a:p>
          <a:p>
            <a:pPr marL="12065" marR="5080" algn="ctr">
              <a:lnSpc>
                <a:spcPct val="100000"/>
              </a:lnSpc>
            </a:pPr>
            <a:endParaRPr lang="en-GB" sz="2400" b="1" dirty="0">
              <a:latin typeface="Arial"/>
              <a:cs typeface="Arial"/>
            </a:endParaRPr>
          </a:p>
          <a:p>
            <a:r>
              <a:rPr sz="2400" dirty="0"/>
              <a:t>Winners</a:t>
            </a:r>
            <a:r>
              <a:rPr sz="2400" spc="-80" dirty="0"/>
              <a:t> </a:t>
            </a:r>
            <a:r>
              <a:rPr sz="2400" dirty="0"/>
              <a:t>of</a:t>
            </a:r>
            <a:r>
              <a:rPr sz="2400" spc="-15" dirty="0"/>
              <a:t> </a:t>
            </a:r>
            <a:r>
              <a:rPr sz="2400" dirty="0"/>
              <a:t>the</a:t>
            </a:r>
            <a:r>
              <a:rPr sz="2400" spc="-35" dirty="0"/>
              <a:t> </a:t>
            </a:r>
            <a:r>
              <a:rPr sz="2400" dirty="0"/>
              <a:t>202</a:t>
            </a:r>
            <a:r>
              <a:rPr lang="en-GB" sz="2400" dirty="0"/>
              <a:t>4</a:t>
            </a:r>
            <a:r>
              <a:rPr sz="2400" spc="-10" dirty="0"/>
              <a:t> </a:t>
            </a:r>
            <a:r>
              <a:rPr lang="en-GB" sz="2400" spc="-10" dirty="0"/>
              <a:t>South East</a:t>
            </a:r>
            <a:r>
              <a:rPr sz="2400" spc="5" dirty="0"/>
              <a:t> </a:t>
            </a:r>
            <a:r>
              <a:rPr sz="2400" dirty="0"/>
              <a:t>Regional</a:t>
            </a:r>
            <a:r>
              <a:rPr sz="2400" spc="-114" dirty="0"/>
              <a:t> </a:t>
            </a:r>
            <a:r>
              <a:rPr sz="2400" spc="-10" dirty="0"/>
              <a:t>Awards </a:t>
            </a:r>
            <a:r>
              <a:rPr sz="2400" dirty="0"/>
              <a:t>will</a:t>
            </a:r>
            <a:r>
              <a:rPr sz="2400" spc="45" dirty="0"/>
              <a:t> </a:t>
            </a:r>
            <a:r>
              <a:rPr sz="2400" dirty="0"/>
              <a:t>be</a:t>
            </a:r>
            <a:r>
              <a:rPr sz="2400" spc="-5" dirty="0"/>
              <a:t> </a:t>
            </a:r>
            <a:r>
              <a:rPr sz="2400" dirty="0"/>
              <a:t>announced</a:t>
            </a:r>
            <a:r>
              <a:rPr sz="2400" spc="-30" dirty="0"/>
              <a:t> </a:t>
            </a:r>
            <a:r>
              <a:rPr sz="2400" dirty="0"/>
              <a:t>during</a:t>
            </a:r>
            <a:r>
              <a:rPr sz="2400" spc="-10" dirty="0"/>
              <a:t> </a:t>
            </a:r>
            <a:r>
              <a:rPr sz="2400" dirty="0"/>
              <a:t>the</a:t>
            </a:r>
            <a:r>
              <a:rPr sz="2400" spc="-10" dirty="0"/>
              <a:t> </a:t>
            </a:r>
            <a:r>
              <a:rPr lang="en-GB" sz="2400" spc="-10" dirty="0"/>
              <a:t>South East</a:t>
            </a:r>
            <a:r>
              <a:rPr sz="2400" spc="-135" dirty="0"/>
              <a:t> </a:t>
            </a:r>
            <a:r>
              <a:rPr sz="2400" spc="-10" dirty="0"/>
              <a:t>Annual </a:t>
            </a:r>
            <a:r>
              <a:rPr lang="en-GB" sz="2400" spc="-10" dirty="0"/>
              <a:t>General Meeting and </a:t>
            </a:r>
            <a:r>
              <a:rPr sz="2400" dirty="0"/>
              <a:t>Conference</a:t>
            </a:r>
            <a:r>
              <a:rPr sz="2400" spc="-10" dirty="0"/>
              <a:t> </a:t>
            </a:r>
            <a:r>
              <a:rPr sz="2400" dirty="0"/>
              <a:t>at</a:t>
            </a:r>
            <a:r>
              <a:rPr sz="2400" spc="-25" dirty="0"/>
              <a:t> 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 Martin-in-the-Fields, Trafalgar Square, London WC2N 4JJ</a:t>
            </a:r>
            <a:r>
              <a:rPr sz="28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25" dirty="0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876801" y="5417311"/>
            <a:ext cx="594360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GB" sz="3600" b="1" dirty="0">
                <a:latin typeface="Arial"/>
                <a:cs typeface="Arial"/>
              </a:rPr>
              <a:t>Wednesday</a:t>
            </a:r>
            <a:r>
              <a:rPr sz="3600" b="1" spc="-10" dirty="0">
                <a:latin typeface="Arial"/>
                <a:cs typeface="Arial"/>
              </a:rPr>
              <a:t> </a:t>
            </a:r>
            <a:r>
              <a:rPr lang="en-GB" sz="3600" b="1" spc="-10" dirty="0">
                <a:latin typeface="Arial"/>
                <a:cs typeface="Arial"/>
              </a:rPr>
              <a:t>12</a:t>
            </a:r>
            <a:r>
              <a:rPr lang="en-GB" sz="3600" b="1" spc="-10" baseline="30000" dirty="0">
                <a:latin typeface="Arial"/>
                <a:cs typeface="Arial"/>
              </a:rPr>
              <a:t>th</a:t>
            </a:r>
            <a:r>
              <a:rPr lang="en-GB" sz="3600" b="1" spc="-10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March</a:t>
            </a:r>
            <a:r>
              <a:rPr sz="3600" b="1" spc="15" dirty="0">
                <a:latin typeface="Arial"/>
                <a:cs typeface="Arial"/>
              </a:rPr>
              <a:t> </a:t>
            </a:r>
            <a:r>
              <a:rPr sz="3600" b="1" spc="-20" dirty="0">
                <a:latin typeface="Arial"/>
                <a:cs typeface="Arial"/>
              </a:rPr>
              <a:t>2024</a:t>
            </a:r>
            <a:endParaRPr sz="3600" dirty="0"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" y="1905000"/>
            <a:ext cx="3356620" cy="447827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381000" y="152400"/>
            <a:ext cx="9296400" cy="816121"/>
          </a:xfrm>
          <a:prstGeom prst="rect">
            <a:avLst/>
          </a:prstGeom>
          <a:solidFill>
            <a:srgbClr val="CC0066"/>
          </a:solidFill>
        </p:spPr>
        <p:txBody>
          <a:bodyPr vert="horz" wrap="square" lIns="0" tIns="2595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</a:t>
            </a:r>
            <a:r>
              <a:rPr sz="3600" b="1" spc="-19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East</a:t>
            </a:r>
            <a:r>
              <a:rPr sz="3600" b="1" spc="-19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</a:t>
            </a:r>
            <a:r>
              <a:rPr sz="3600" b="1" spc="-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Awards</a:t>
            </a:r>
            <a:r>
              <a:rPr sz="3600" b="1" spc="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Guidance</a:t>
            </a:r>
            <a:r>
              <a:rPr sz="3600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3600" b="1" spc="-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</a:t>
            </a:r>
            <a:r>
              <a:rPr lang="en-GB" sz="3600" b="1" spc="-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7891" y="1747519"/>
            <a:ext cx="11547475" cy="434349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40665" marR="5080" indent="-227965">
              <a:lnSpc>
                <a:spcPct val="100000"/>
              </a:lnSpc>
              <a:spcBef>
                <a:spcPts val="90"/>
              </a:spcBef>
              <a:buChar char="•"/>
              <a:tabLst>
                <a:tab pos="240665" algn="l"/>
                <a:tab pos="241300" algn="l"/>
              </a:tabLst>
            </a:pPr>
            <a:r>
              <a:rPr sz="1400" dirty="0">
                <a:latin typeface="Arial"/>
                <a:cs typeface="Arial"/>
              </a:rPr>
              <a:t>The</a:t>
            </a:r>
            <a:r>
              <a:rPr sz="1400" spc="-10" dirty="0">
                <a:latin typeface="Arial"/>
                <a:cs typeface="Arial"/>
              </a:rPr>
              <a:t> HASSRA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South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East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Awards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Committee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have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produced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following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guidance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support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local club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officials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HASSRA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members in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the </a:t>
            </a:r>
            <a:r>
              <a:rPr sz="1400" dirty="0">
                <a:latin typeface="Arial"/>
                <a:cs typeface="Arial"/>
              </a:rPr>
              <a:t>preparation</a:t>
            </a:r>
            <a:r>
              <a:rPr sz="1400" spc="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regional</a:t>
            </a:r>
            <a:r>
              <a:rPr sz="1400" spc="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awards.</a:t>
            </a:r>
            <a:r>
              <a:rPr sz="1400" spc="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</a:t>
            </a:r>
            <a:r>
              <a:rPr sz="1400" spc="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guidance</a:t>
            </a:r>
            <a:r>
              <a:rPr sz="1400" spc="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is</a:t>
            </a:r>
            <a:r>
              <a:rPr sz="1400" spc="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intended</a:t>
            </a:r>
            <a:r>
              <a:rPr sz="1400" spc="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provide</a:t>
            </a:r>
            <a:r>
              <a:rPr sz="1400" spc="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framework</a:t>
            </a:r>
            <a:r>
              <a:rPr sz="1400" spc="10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within</a:t>
            </a:r>
            <a:r>
              <a:rPr sz="1400" spc="10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which</a:t>
            </a:r>
            <a:r>
              <a:rPr sz="1400" spc="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officials</a:t>
            </a:r>
            <a:r>
              <a:rPr sz="1400" spc="10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write</a:t>
            </a:r>
            <a:r>
              <a:rPr sz="1400" spc="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submissions,</a:t>
            </a:r>
            <a:r>
              <a:rPr sz="1400" spc="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whilst</a:t>
            </a:r>
            <a:r>
              <a:rPr sz="1400" spc="8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ensuring </a:t>
            </a:r>
            <a:r>
              <a:rPr sz="1400" dirty="0">
                <a:latin typeface="Arial"/>
                <a:cs typeface="Arial"/>
              </a:rPr>
              <a:t>consistency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when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it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comes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judging</a:t>
            </a:r>
            <a:r>
              <a:rPr sz="1400" spc="-10" dirty="0">
                <a:latin typeface="Arial"/>
                <a:cs typeface="Arial"/>
              </a:rPr>
              <a:t> nominations.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1450" dirty="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buChar char="•"/>
              <a:tabLst>
                <a:tab pos="240665" algn="l"/>
                <a:tab pos="241300" algn="l"/>
              </a:tabLst>
            </a:pPr>
            <a:r>
              <a:rPr sz="1400" dirty="0">
                <a:latin typeface="Arial"/>
                <a:cs typeface="Arial"/>
              </a:rPr>
              <a:t>Winners</a:t>
            </a:r>
            <a:r>
              <a:rPr sz="1400" spc="19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1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1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regional</a:t>
            </a:r>
            <a:r>
              <a:rPr sz="1400" spc="19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awards</a:t>
            </a:r>
            <a:r>
              <a:rPr sz="1400" spc="2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will</a:t>
            </a:r>
            <a:r>
              <a:rPr sz="1400" spc="19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go</a:t>
            </a:r>
            <a:r>
              <a:rPr sz="1400" spc="20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forward</a:t>
            </a:r>
            <a:r>
              <a:rPr sz="1400" spc="1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20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represent</a:t>
            </a:r>
            <a:r>
              <a:rPr sz="1400" spc="19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HASSRA</a:t>
            </a:r>
            <a:r>
              <a:rPr sz="1400" spc="11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South</a:t>
            </a:r>
            <a:r>
              <a:rPr sz="1400" spc="1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East</a:t>
            </a:r>
            <a:r>
              <a:rPr sz="1400" spc="1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</a:t>
            </a:r>
            <a:r>
              <a:rPr sz="1400" spc="2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2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HASSRA</a:t>
            </a:r>
            <a:r>
              <a:rPr sz="1400" spc="1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National</a:t>
            </a:r>
            <a:r>
              <a:rPr sz="1400" spc="2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Awards.</a:t>
            </a:r>
            <a:r>
              <a:rPr sz="1400" spc="2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Details</a:t>
            </a:r>
            <a:r>
              <a:rPr sz="1400" spc="1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204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national</a:t>
            </a:r>
            <a:endParaRPr sz="1400" dirty="0">
              <a:latin typeface="Arial"/>
              <a:cs typeface="Arial"/>
            </a:endParaRPr>
          </a:p>
          <a:p>
            <a:pPr marL="240665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winners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are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announced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9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Annual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Conference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&amp;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Awards Dinner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May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each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year.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 dirty="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buChar char="•"/>
              <a:tabLst>
                <a:tab pos="240665" algn="l"/>
                <a:tab pos="241300" algn="l"/>
              </a:tabLst>
            </a:pPr>
            <a:r>
              <a:rPr sz="1400" dirty="0">
                <a:latin typeface="Arial"/>
                <a:cs typeface="Arial"/>
              </a:rPr>
              <a:t>This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guidance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contains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details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all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HASSRA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South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East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regional award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categories,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namely: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1450" dirty="0">
              <a:latin typeface="Arial"/>
              <a:cs typeface="Arial"/>
            </a:endParaRPr>
          </a:p>
          <a:p>
            <a:pPr marL="698500" lvl="1" indent="-229235">
              <a:lnSpc>
                <a:spcPct val="100000"/>
              </a:lnSpc>
              <a:buChar char="•"/>
              <a:tabLst>
                <a:tab pos="698500" algn="l"/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Best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Local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Club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(Large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Small)</a:t>
            </a:r>
            <a:endParaRPr sz="1400" dirty="0">
              <a:latin typeface="Arial"/>
              <a:cs typeface="Arial"/>
            </a:endParaRPr>
          </a:p>
          <a:p>
            <a:pPr marL="698500" lvl="1" indent="-229235">
              <a:lnSpc>
                <a:spcPct val="100000"/>
              </a:lnSpc>
              <a:buChar char="•"/>
              <a:tabLst>
                <a:tab pos="698500" algn="l"/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Business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Sponsor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Year</a:t>
            </a:r>
            <a:endParaRPr sz="1400" dirty="0">
              <a:latin typeface="Arial"/>
              <a:cs typeface="Arial"/>
            </a:endParaRPr>
          </a:p>
          <a:p>
            <a:pPr marL="698500" lvl="1" indent="-229235">
              <a:lnSpc>
                <a:spcPct val="100000"/>
              </a:lnSpc>
              <a:buChar char="•"/>
              <a:tabLst>
                <a:tab pos="698500" algn="l"/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Volunteer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Year</a:t>
            </a:r>
            <a:endParaRPr sz="1400" dirty="0">
              <a:latin typeface="Arial"/>
              <a:cs typeface="Arial"/>
            </a:endParaRPr>
          </a:p>
          <a:p>
            <a:pPr marL="698500" lvl="1" indent="-229235">
              <a:lnSpc>
                <a:spcPct val="100000"/>
              </a:lnSpc>
              <a:spcBef>
                <a:spcPts val="5"/>
              </a:spcBef>
              <a:buChar char="•"/>
              <a:tabLst>
                <a:tab pos="698500" algn="l"/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Best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Sports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Person</a:t>
            </a:r>
            <a:endParaRPr sz="1400" dirty="0">
              <a:latin typeface="Arial"/>
              <a:cs typeface="Arial"/>
            </a:endParaRPr>
          </a:p>
          <a:p>
            <a:pPr marL="698500" lvl="1" indent="-229235">
              <a:lnSpc>
                <a:spcPct val="100000"/>
              </a:lnSpc>
              <a:buChar char="•"/>
              <a:tabLst>
                <a:tab pos="698500" algn="l"/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Best</a:t>
            </a:r>
            <a:r>
              <a:rPr sz="1400" spc="-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Arts,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Crafts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&amp;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Non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Sporting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Contributor</a:t>
            </a:r>
            <a:endParaRPr sz="1400" dirty="0">
              <a:latin typeface="Arial"/>
              <a:cs typeface="Arial"/>
            </a:endParaRPr>
          </a:p>
          <a:p>
            <a:pPr marL="698500" lvl="1" indent="-229235">
              <a:lnSpc>
                <a:spcPct val="100000"/>
              </a:lnSpc>
              <a:buChar char="•"/>
              <a:tabLst>
                <a:tab pos="698500" algn="l"/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Best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Newcomer</a:t>
            </a:r>
            <a:endParaRPr sz="1400" dirty="0">
              <a:latin typeface="Arial"/>
              <a:cs typeface="Arial"/>
            </a:endParaRPr>
          </a:p>
          <a:p>
            <a:pPr marL="698500" lvl="1" indent="-229235">
              <a:lnSpc>
                <a:spcPct val="100000"/>
              </a:lnSpc>
              <a:buChar char="•"/>
              <a:tabLst>
                <a:tab pos="698500" algn="l"/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Innovation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Award</a:t>
            </a:r>
            <a:endParaRPr lang="en-GB" sz="1400" spc="-10" dirty="0">
              <a:latin typeface="Arial"/>
              <a:cs typeface="Arial"/>
            </a:endParaRPr>
          </a:p>
          <a:p>
            <a:pPr marL="698500" lvl="1" indent="-229235">
              <a:lnSpc>
                <a:spcPct val="100000"/>
              </a:lnSpc>
              <a:buChar char="•"/>
              <a:tabLst>
                <a:tab pos="698500" algn="l"/>
                <a:tab pos="699135" algn="l"/>
              </a:tabLst>
            </a:pPr>
            <a:r>
              <a:rPr lang="en-GB" sz="1400" spc="-10" dirty="0">
                <a:latin typeface="Arial"/>
                <a:cs typeface="Arial"/>
              </a:rPr>
              <a:t>Personality </a:t>
            </a:r>
            <a:endParaRPr sz="1400" dirty="0">
              <a:latin typeface="Arial"/>
              <a:cs typeface="Arial"/>
            </a:endParaRPr>
          </a:p>
          <a:p>
            <a:pPr marL="698500" lvl="1" indent="-229235">
              <a:lnSpc>
                <a:spcPct val="100000"/>
              </a:lnSpc>
              <a:buChar char="•"/>
              <a:tabLst>
                <a:tab pos="698500" algn="l"/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Merit </a:t>
            </a:r>
            <a:r>
              <a:rPr sz="1400" spc="-10" dirty="0">
                <a:latin typeface="Arial"/>
                <a:cs typeface="Arial"/>
              </a:rPr>
              <a:t>Award</a:t>
            </a:r>
            <a:endParaRPr lang="en-GB" sz="1400" spc="-10" dirty="0">
              <a:latin typeface="Arial"/>
              <a:cs typeface="Arial"/>
            </a:endParaRPr>
          </a:p>
          <a:p>
            <a:pPr marL="698500" lvl="1" indent="-229235">
              <a:lnSpc>
                <a:spcPct val="100000"/>
              </a:lnSpc>
              <a:buChar char="•"/>
              <a:tabLst>
                <a:tab pos="698500" algn="l"/>
                <a:tab pos="699135" algn="l"/>
              </a:tabLst>
            </a:pPr>
            <a:endParaRPr lang="en-GB" sz="1400" spc="-10" dirty="0">
              <a:latin typeface="Arial"/>
              <a:cs typeface="Arial"/>
            </a:endParaRPr>
          </a:p>
          <a:p>
            <a:pPr marL="469265" lvl="1">
              <a:lnSpc>
                <a:spcPct val="100000"/>
              </a:lnSpc>
              <a:tabLst>
                <a:tab pos="698500" algn="l"/>
                <a:tab pos="699135" algn="l"/>
              </a:tabLst>
            </a:pPr>
            <a:r>
              <a:rPr lang="en-GB" sz="1400" spc="-10" dirty="0">
                <a:latin typeface="Arial"/>
                <a:cs typeface="Arial"/>
              </a:rPr>
              <a:t>Nominations should be sent to DWP HASSRA Southeast </a:t>
            </a:r>
            <a:r>
              <a:rPr lang="en-GB" sz="1400" spc="-10" dirty="0">
                <a:latin typeface="Arial"/>
                <a:cs typeface="Arial"/>
                <a:hlinkClick r:id="rId2"/>
              </a:rPr>
              <a:t>HASSRA.SOUTHEAST@DWP.GOV.UK</a:t>
            </a:r>
            <a:r>
              <a:rPr lang="en-GB" sz="1400" spc="-10" dirty="0">
                <a:latin typeface="Arial"/>
                <a:cs typeface="Arial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276107" y="228600"/>
            <a:ext cx="7254875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</a:t>
            </a:r>
            <a:r>
              <a:rPr sz="3600" b="1" spc="-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</a:t>
            </a:r>
            <a:r>
              <a:rPr sz="3600" b="1" spc="-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Club</a:t>
            </a:r>
            <a:r>
              <a:rPr sz="3600" b="1" spc="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(Large</a:t>
            </a:r>
            <a:r>
              <a:rPr sz="3600" b="1" spc="-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sz="3600" b="1" spc="-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spc="-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7878" y="1747519"/>
            <a:ext cx="11577320" cy="499752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40665" indent="-228600">
              <a:lnSpc>
                <a:spcPct val="100000"/>
              </a:lnSpc>
              <a:spcBef>
                <a:spcPts val="90"/>
              </a:spcBef>
              <a:buChar char="•"/>
              <a:tabLst>
                <a:tab pos="240665" algn="l"/>
                <a:tab pos="241935" algn="l"/>
              </a:tabLst>
            </a:pPr>
            <a:r>
              <a:rPr sz="1400" dirty="0">
                <a:latin typeface="Arial"/>
                <a:cs typeface="Arial"/>
              </a:rPr>
              <a:t>HASSRA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South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East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2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categories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Best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Local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Club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awards:</a:t>
            </a:r>
            <a:endParaRPr sz="1400" dirty="0">
              <a:latin typeface="Arial"/>
              <a:cs typeface="Arial"/>
            </a:endParaRPr>
          </a:p>
          <a:p>
            <a:pPr marL="698500" lvl="1" indent="-229235">
              <a:lnSpc>
                <a:spcPct val="100000"/>
              </a:lnSpc>
              <a:buChar char="•"/>
              <a:tabLst>
                <a:tab pos="698500" algn="l"/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Best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Large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Club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–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clubs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with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150+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members</a:t>
            </a:r>
            <a:endParaRPr sz="1400" dirty="0">
              <a:latin typeface="Arial"/>
              <a:cs typeface="Arial"/>
            </a:endParaRPr>
          </a:p>
          <a:p>
            <a:pPr marL="698500" lvl="1" indent="-229235">
              <a:lnSpc>
                <a:spcPct val="100000"/>
              </a:lnSpc>
              <a:buChar char="•"/>
              <a:tabLst>
                <a:tab pos="698500" algn="l"/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Best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small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Club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–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clubs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with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less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than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150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members</a:t>
            </a:r>
            <a:endParaRPr sz="14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1450" dirty="0">
              <a:latin typeface="Arial"/>
              <a:cs typeface="Arial"/>
            </a:endParaRPr>
          </a:p>
          <a:p>
            <a:pPr marL="240665" indent="-228600">
              <a:lnSpc>
                <a:spcPct val="100000"/>
              </a:lnSpc>
              <a:buChar char="•"/>
              <a:tabLst>
                <a:tab pos="240665" algn="l"/>
                <a:tab pos="241935" algn="l"/>
              </a:tabLst>
            </a:pPr>
            <a:r>
              <a:rPr sz="1400" dirty="0">
                <a:latin typeface="Arial"/>
                <a:cs typeface="Arial"/>
              </a:rPr>
              <a:t>Each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category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will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awarded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lang="en-GB" sz="1400" spc="-30" dirty="0">
                <a:latin typeface="Arial"/>
                <a:cs typeface="Arial"/>
              </a:rPr>
              <a:t>winner and Runner up with a highly commended place across the two categories</a:t>
            </a:r>
            <a:r>
              <a:rPr sz="1400" spc="-10" dirty="0">
                <a:latin typeface="Arial"/>
                <a:cs typeface="Arial"/>
              </a:rPr>
              <a:t>.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1450" dirty="0">
              <a:latin typeface="Arial"/>
              <a:cs typeface="Arial"/>
            </a:endParaRPr>
          </a:p>
          <a:p>
            <a:pPr marL="12700" marR="9525">
              <a:lnSpc>
                <a:spcPct val="100000"/>
              </a:lnSpc>
            </a:pP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Overview:</a:t>
            </a:r>
            <a:r>
              <a:rPr sz="1400" b="1" spc="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Best Local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Club awards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recognise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local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HASSRA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clubs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who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provide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 full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varied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programme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 activities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members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who </a:t>
            </a:r>
            <a:r>
              <a:rPr sz="1400" dirty="0">
                <a:latin typeface="Arial"/>
                <a:cs typeface="Arial"/>
              </a:rPr>
              <a:t>work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both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on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site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hybrid.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Content:</a:t>
            </a:r>
            <a:r>
              <a:rPr sz="14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submission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include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following:</a:t>
            </a:r>
            <a:endParaRPr sz="1400" dirty="0">
              <a:latin typeface="Arial"/>
              <a:cs typeface="Arial"/>
            </a:endParaRPr>
          </a:p>
          <a:p>
            <a:pPr marL="698500" lvl="1" indent="-229235">
              <a:lnSpc>
                <a:spcPct val="100000"/>
              </a:lnSpc>
              <a:buChar char="•"/>
              <a:tabLst>
                <a:tab pos="698500" algn="l"/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Details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action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taken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increase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HASSRA</a:t>
            </a:r>
            <a:r>
              <a:rPr sz="1400" spc="-9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membership,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including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brief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summary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membership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club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staff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post</a:t>
            </a:r>
            <a:r>
              <a:rPr sz="1400" spc="-10" dirty="0">
                <a:latin typeface="Arial"/>
                <a:cs typeface="Arial"/>
              </a:rPr>
              <a:t> figures</a:t>
            </a:r>
            <a:endParaRPr sz="1400" dirty="0">
              <a:latin typeface="Arial"/>
              <a:cs typeface="Arial"/>
            </a:endParaRPr>
          </a:p>
          <a:p>
            <a:pPr marL="69850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for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site(s).</a:t>
            </a:r>
            <a:endParaRPr sz="1400" dirty="0">
              <a:latin typeface="Arial"/>
              <a:cs typeface="Arial"/>
            </a:endParaRPr>
          </a:p>
          <a:p>
            <a:pPr marL="698500" lvl="1" indent="-229235">
              <a:lnSpc>
                <a:spcPct val="100000"/>
              </a:lnSpc>
              <a:spcBef>
                <a:spcPts val="5"/>
              </a:spcBef>
              <a:buChar char="•"/>
              <a:tabLst>
                <a:tab pos="698500" algn="l"/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A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summary</a:t>
            </a:r>
            <a:r>
              <a:rPr sz="1400" spc="-9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events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(including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sporting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events,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trips,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social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activities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charitable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fundraising)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organised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throughout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year.</a:t>
            </a:r>
            <a:endParaRPr sz="1400" dirty="0">
              <a:latin typeface="Arial"/>
              <a:cs typeface="Arial"/>
            </a:endParaRPr>
          </a:p>
          <a:p>
            <a:pPr marL="698500" lvl="1" indent="-229235">
              <a:lnSpc>
                <a:spcPct val="100000"/>
              </a:lnSpc>
              <a:buChar char="•"/>
              <a:tabLst>
                <a:tab pos="698500" algn="l"/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Details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how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club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worked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alongside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local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site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leaders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support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wellbeing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colleagues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office.</a:t>
            </a:r>
            <a:endParaRPr sz="1400" dirty="0">
              <a:latin typeface="Arial"/>
              <a:cs typeface="Arial"/>
            </a:endParaRPr>
          </a:p>
          <a:p>
            <a:pPr marL="698500" lvl="1" indent="-229235">
              <a:lnSpc>
                <a:spcPct val="100000"/>
              </a:lnSpc>
              <a:buChar char="•"/>
              <a:tabLst>
                <a:tab pos="698500" algn="l"/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The</a:t>
            </a:r>
            <a:r>
              <a:rPr sz="1400" spc="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extent</a:t>
            </a:r>
            <a:r>
              <a:rPr sz="1400" spc="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1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which</a:t>
            </a:r>
            <a:r>
              <a:rPr sz="1400" spc="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local</a:t>
            </a:r>
            <a:r>
              <a:rPr sz="1400" spc="9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members</a:t>
            </a:r>
            <a:r>
              <a:rPr sz="1400" spc="9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have</a:t>
            </a:r>
            <a:r>
              <a:rPr sz="1400" spc="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taken</a:t>
            </a:r>
            <a:r>
              <a:rPr sz="1400" spc="10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part</a:t>
            </a:r>
            <a:r>
              <a:rPr sz="1400" spc="10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10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regional</a:t>
            </a:r>
            <a:r>
              <a:rPr sz="1400" spc="11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HASSRA</a:t>
            </a:r>
            <a:r>
              <a:rPr sz="1400" spc="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events</a:t>
            </a:r>
            <a:r>
              <a:rPr sz="1400" spc="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10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activities</a:t>
            </a:r>
            <a:r>
              <a:rPr sz="1400" spc="9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and,</a:t>
            </a:r>
            <a:r>
              <a:rPr sz="1400" spc="1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where</a:t>
            </a:r>
            <a:r>
              <a:rPr sz="1400" spc="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appropriate,</a:t>
            </a:r>
            <a:r>
              <a:rPr sz="1400" spc="1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represented</a:t>
            </a:r>
            <a:r>
              <a:rPr sz="1400" spc="105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the</a:t>
            </a:r>
            <a:endParaRPr sz="1400" dirty="0">
              <a:latin typeface="Arial"/>
              <a:cs typeface="Arial"/>
            </a:endParaRPr>
          </a:p>
          <a:p>
            <a:pPr marL="69850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region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national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HASSRA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regional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and/or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national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CSSC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events.</a:t>
            </a:r>
            <a:endParaRPr sz="1400" dirty="0">
              <a:latin typeface="Arial"/>
              <a:cs typeface="Arial"/>
            </a:endParaRPr>
          </a:p>
          <a:p>
            <a:pPr marL="698500" lvl="1" indent="-229235">
              <a:lnSpc>
                <a:spcPct val="100000"/>
              </a:lnSpc>
              <a:buChar char="•"/>
              <a:tabLst>
                <a:tab pos="698500" algn="l"/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How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club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adapted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ensure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hybrid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workers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are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engaged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with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HASSRA.</a:t>
            </a:r>
            <a:endParaRPr sz="1400" dirty="0">
              <a:latin typeface="Arial"/>
              <a:cs typeface="Arial"/>
            </a:endParaRPr>
          </a:p>
          <a:p>
            <a:pPr marL="698500" lvl="1" indent="-229235">
              <a:lnSpc>
                <a:spcPct val="100000"/>
              </a:lnSpc>
              <a:buChar char="•"/>
              <a:tabLst>
                <a:tab pos="698500" algn="l"/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Any</a:t>
            </a:r>
            <a:r>
              <a:rPr sz="1400" spc="1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other</a:t>
            </a:r>
            <a:r>
              <a:rPr sz="1400" spc="1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general</a:t>
            </a:r>
            <a:r>
              <a:rPr sz="1400" spc="1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information</a:t>
            </a:r>
            <a:r>
              <a:rPr sz="1400" spc="1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that</a:t>
            </a:r>
            <a:r>
              <a:rPr sz="1400" spc="1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is</a:t>
            </a:r>
            <a:r>
              <a:rPr sz="1400" spc="1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relevant</a:t>
            </a:r>
            <a:r>
              <a:rPr sz="1400" spc="1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1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showcase</a:t>
            </a:r>
            <a:r>
              <a:rPr sz="1400" spc="1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1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clubs</a:t>
            </a:r>
            <a:r>
              <a:rPr sz="1400" spc="1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delivery</a:t>
            </a:r>
            <a:r>
              <a:rPr sz="1400" spc="1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1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HASSRA</a:t>
            </a:r>
            <a:r>
              <a:rPr sz="1400" spc="1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activity</a:t>
            </a:r>
            <a:r>
              <a:rPr sz="1400" spc="1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throughout</a:t>
            </a:r>
            <a:r>
              <a:rPr sz="1400" spc="1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1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year</a:t>
            </a:r>
            <a:r>
              <a:rPr sz="1400" spc="1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1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enhance</a:t>
            </a:r>
            <a:r>
              <a:rPr sz="1400" spc="14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the</a:t>
            </a:r>
            <a:endParaRPr sz="1400" dirty="0">
              <a:latin typeface="Arial"/>
              <a:cs typeface="Arial"/>
            </a:endParaRPr>
          </a:p>
          <a:p>
            <a:pPr marL="698500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Arial"/>
                <a:cs typeface="Arial"/>
              </a:rPr>
              <a:t>service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it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provides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members.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example,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details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how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club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communicates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its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activities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members.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 dirty="0">
              <a:latin typeface="Arial"/>
              <a:cs typeface="Arial"/>
            </a:endParaRPr>
          </a:p>
          <a:p>
            <a:pPr marL="12700" marR="6985" algn="just">
              <a:lnSpc>
                <a:spcPct val="100000"/>
              </a:lnSpc>
            </a:pP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How</a:t>
            </a:r>
            <a:r>
              <a:rPr sz="1400" b="1" spc="1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1400" b="1" spc="1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enter:</a:t>
            </a:r>
            <a:r>
              <a:rPr sz="1400" b="1" spc="1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1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submission</a:t>
            </a:r>
            <a:r>
              <a:rPr sz="1400" spc="1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1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</a:t>
            </a:r>
            <a:r>
              <a:rPr sz="1400" spc="1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</a:t>
            </a:r>
            <a:r>
              <a:rPr sz="1400" spc="1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</a:t>
            </a:r>
            <a:r>
              <a:rPr sz="1400" spc="1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1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concise</a:t>
            </a:r>
            <a:r>
              <a:rPr sz="1400" spc="1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1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contain</a:t>
            </a:r>
            <a:r>
              <a:rPr sz="1400" spc="1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details</a:t>
            </a:r>
            <a:r>
              <a:rPr sz="1400" spc="1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1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activities</a:t>
            </a:r>
            <a:r>
              <a:rPr sz="1400" spc="1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1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achievements</a:t>
            </a:r>
            <a:r>
              <a:rPr sz="1400" spc="1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within</a:t>
            </a:r>
            <a:r>
              <a:rPr sz="1400" spc="1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1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nomination</a:t>
            </a:r>
            <a:r>
              <a:rPr sz="1400" spc="15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year </a:t>
            </a:r>
            <a:r>
              <a:rPr sz="1400" dirty="0">
                <a:latin typeface="Arial"/>
                <a:cs typeface="Arial"/>
              </a:rPr>
              <a:t>only.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It</a:t>
            </a:r>
            <a:r>
              <a:rPr sz="1400" u="sng" spc="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must</a:t>
            </a:r>
            <a:r>
              <a:rPr sz="1400" u="sng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</a:t>
            </a:r>
            <a:r>
              <a:rPr sz="1400" u="sng" spc="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limited to</a:t>
            </a:r>
            <a:r>
              <a:rPr sz="1400" u="sng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maximum</a:t>
            </a:r>
            <a:r>
              <a:rPr sz="1400" u="sng" spc="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</a:t>
            </a:r>
            <a:r>
              <a:rPr sz="1400" u="sng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3</a:t>
            </a:r>
            <a:r>
              <a:rPr sz="1400" u="sng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pages</a:t>
            </a:r>
            <a:r>
              <a:rPr sz="1400" u="sng" spc="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and</a:t>
            </a:r>
            <a:r>
              <a:rPr sz="1400" u="sng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submitted</a:t>
            </a:r>
            <a:r>
              <a:rPr sz="1400" u="sng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using</a:t>
            </a:r>
            <a:r>
              <a:rPr sz="1400" u="sng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lang="en-GB" sz="14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club award 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template.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It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is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not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appropriate to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include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event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publicity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or </a:t>
            </a:r>
            <a:r>
              <a:rPr sz="1400" spc="-10" dirty="0">
                <a:latin typeface="Arial"/>
                <a:cs typeface="Arial"/>
              </a:rPr>
              <a:t>photographs.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62801" y="231006"/>
            <a:ext cx="28194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9270" marR="5080" indent="-497205" algn="r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Each club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that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submits a</a:t>
            </a:r>
            <a:r>
              <a:rPr lang="en-GB" sz="1200" dirty="0">
                <a:latin typeface="Arial"/>
                <a:cs typeface="Arial"/>
              </a:rPr>
              <a:t> fully completed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award </a:t>
            </a:r>
            <a:r>
              <a:rPr sz="1200" dirty="0">
                <a:latin typeface="Arial"/>
                <a:cs typeface="Arial"/>
              </a:rPr>
              <a:t>entry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will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receive</a:t>
            </a:r>
            <a:r>
              <a:rPr sz="1200" spc="26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£25.00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(subject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the </a:t>
            </a:r>
            <a:r>
              <a:rPr sz="1200" dirty="0">
                <a:latin typeface="Arial"/>
                <a:cs typeface="Arial"/>
              </a:rPr>
              <a:t>agreement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9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Awards </a:t>
            </a:r>
            <a:r>
              <a:rPr sz="1200" spc="-10" dirty="0">
                <a:latin typeface="Arial"/>
                <a:cs typeface="Arial"/>
              </a:rPr>
              <a:t>Committee</a:t>
            </a:r>
            <a:r>
              <a:rPr lang="en-GB" sz="1200" spc="-10" dirty="0">
                <a:latin typeface="Arial"/>
                <a:cs typeface="Arial"/>
              </a:rPr>
              <a:t>)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533400" y="304800"/>
            <a:ext cx="6691630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</a:t>
            </a:r>
            <a:r>
              <a:rPr sz="3600" b="1" spc="-7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Sponsor</a:t>
            </a:r>
            <a:r>
              <a:rPr sz="3600" b="1" spc="-2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3600" b="1" spc="-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3600" b="1" spc="-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spc="-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7891" y="1747519"/>
            <a:ext cx="11578590" cy="403415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7620" algn="just">
              <a:lnSpc>
                <a:spcPct val="100000"/>
              </a:lnSpc>
              <a:spcBef>
                <a:spcPts val="90"/>
              </a:spcBef>
            </a:pP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Overview:</a:t>
            </a:r>
            <a:r>
              <a:rPr sz="14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Business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Sponsor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Year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is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recognition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Leaders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significant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contribution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supporting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colleagues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members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in </a:t>
            </a:r>
            <a:r>
              <a:rPr sz="1400" dirty="0">
                <a:latin typeface="Arial"/>
                <a:cs typeface="Arial"/>
              </a:rPr>
              <a:t>achieving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HASSRA’s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goals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enabling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association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flourish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local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level.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 dirty="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The</a:t>
            </a:r>
            <a:r>
              <a:rPr sz="1400" spc="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</a:t>
            </a:r>
            <a:r>
              <a:rPr sz="1400" spc="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is</a:t>
            </a:r>
            <a:r>
              <a:rPr sz="1400" spc="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Leader</a:t>
            </a:r>
            <a:r>
              <a:rPr sz="1400" spc="10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who</a:t>
            </a:r>
            <a:r>
              <a:rPr sz="1400" spc="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is</a:t>
            </a:r>
            <a:r>
              <a:rPr sz="1400" spc="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member</a:t>
            </a:r>
            <a:r>
              <a:rPr sz="1400" spc="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HASSRA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fully</a:t>
            </a:r>
            <a:r>
              <a:rPr sz="1400" spc="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aware</a:t>
            </a:r>
            <a:r>
              <a:rPr sz="1400" spc="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purpose</a:t>
            </a:r>
            <a:r>
              <a:rPr sz="1400" spc="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HASSRA</a:t>
            </a:r>
            <a:r>
              <a:rPr sz="1400" spc="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its</a:t>
            </a:r>
            <a:r>
              <a:rPr sz="1400" spc="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value</a:t>
            </a:r>
            <a:r>
              <a:rPr sz="1400" spc="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business.</a:t>
            </a:r>
            <a:r>
              <a:rPr sz="1400" spc="10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year</a:t>
            </a:r>
            <a:r>
              <a:rPr sz="1400" spc="8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in </a:t>
            </a:r>
            <a:r>
              <a:rPr sz="1400" dirty="0">
                <a:latin typeface="Arial"/>
                <a:cs typeface="Arial"/>
              </a:rPr>
              <a:t>question</a:t>
            </a:r>
            <a:r>
              <a:rPr sz="1400" spc="229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2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person</a:t>
            </a:r>
            <a:r>
              <a:rPr sz="1400" spc="2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nominated</a:t>
            </a:r>
            <a:r>
              <a:rPr sz="1400" spc="2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will</a:t>
            </a:r>
            <a:r>
              <a:rPr sz="1400" spc="2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have</a:t>
            </a:r>
            <a:r>
              <a:rPr sz="1400" spc="2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made</a:t>
            </a:r>
            <a:r>
              <a:rPr sz="1400" spc="2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2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significant</a:t>
            </a:r>
            <a:r>
              <a:rPr sz="1400" spc="229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contribution</a:t>
            </a:r>
            <a:r>
              <a:rPr sz="1400" spc="25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2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advancing</a:t>
            </a:r>
            <a:r>
              <a:rPr sz="1400" spc="2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HASSRA</a:t>
            </a:r>
            <a:r>
              <a:rPr sz="1400" spc="1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2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their</a:t>
            </a:r>
            <a:r>
              <a:rPr sz="1400" spc="229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area</a:t>
            </a:r>
            <a:r>
              <a:rPr sz="1400" spc="25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25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responsibility,</a:t>
            </a:r>
            <a:r>
              <a:rPr sz="1400" spc="2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by</a:t>
            </a:r>
            <a:r>
              <a:rPr sz="1400" spc="2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supporting </a:t>
            </a:r>
            <a:r>
              <a:rPr sz="1400" dirty="0">
                <a:latin typeface="Arial"/>
                <a:cs typeface="Arial"/>
              </a:rPr>
              <a:t>colleagues</a:t>
            </a:r>
            <a:r>
              <a:rPr sz="1400" spc="10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10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members</a:t>
            </a:r>
            <a:r>
              <a:rPr sz="1400" spc="11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10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achieve</a:t>
            </a:r>
            <a:r>
              <a:rPr sz="1400" spc="1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HASSRA’s</a:t>
            </a:r>
            <a:r>
              <a:rPr sz="1400" spc="11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objectives.</a:t>
            </a:r>
            <a:r>
              <a:rPr sz="1400" spc="10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</a:t>
            </a:r>
            <a:r>
              <a:rPr sz="1400" spc="1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</a:t>
            </a:r>
            <a:r>
              <a:rPr sz="1400" spc="10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specifically</a:t>
            </a:r>
            <a:r>
              <a:rPr sz="1400" spc="9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include</a:t>
            </a:r>
            <a:r>
              <a:rPr sz="1400" spc="11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wellbeing,</a:t>
            </a:r>
            <a:r>
              <a:rPr sz="1400" spc="1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increasing</a:t>
            </a:r>
            <a:r>
              <a:rPr sz="1400" spc="1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HASSRA’s</a:t>
            </a:r>
            <a:r>
              <a:rPr sz="1400" spc="11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membership</a:t>
            </a:r>
            <a:r>
              <a:rPr sz="1400" spc="11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base, </a:t>
            </a:r>
            <a:r>
              <a:rPr sz="1400" dirty="0">
                <a:latin typeface="Arial"/>
                <a:cs typeface="Arial"/>
              </a:rPr>
              <a:t>ensuring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club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offers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active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programme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events/activities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increasing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volunteer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capacity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engagement.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Content:</a:t>
            </a:r>
            <a:r>
              <a:rPr sz="14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submission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include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following:</a:t>
            </a:r>
            <a:endParaRPr sz="1400" dirty="0">
              <a:latin typeface="Arial"/>
              <a:cs typeface="Arial"/>
            </a:endParaRPr>
          </a:p>
          <a:p>
            <a:pPr marL="698500" indent="-229235">
              <a:lnSpc>
                <a:spcPct val="100000"/>
              </a:lnSpc>
              <a:spcBef>
                <a:spcPts val="340"/>
              </a:spcBef>
              <a:buChar char="•"/>
              <a:tabLst>
                <a:tab pos="698500" algn="l"/>
                <a:tab pos="699135" algn="l"/>
              </a:tabLst>
            </a:pPr>
            <a:r>
              <a:rPr sz="1400" spc="-10" dirty="0">
                <a:latin typeface="Arial"/>
                <a:cs typeface="Arial"/>
              </a:rPr>
              <a:t>Nominee’s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name,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grade,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job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role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office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location.</a:t>
            </a:r>
            <a:endParaRPr sz="1400" dirty="0">
              <a:latin typeface="Arial"/>
              <a:cs typeface="Arial"/>
            </a:endParaRPr>
          </a:p>
          <a:p>
            <a:pPr marL="698500" indent="-229235">
              <a:lnSpc>
                <a:spcPct val="100000"/>
              </a:lnSpc>
              <a:spcBef>
                <a:spcPts val="310"/>
              </a:spcBef>
              <a:buChar char="•"/>
              <a:tabLst>
                <a:tab pos="698500" algn="l"/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A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description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contribution made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by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Business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Sponsor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nomination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year.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focus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strongly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on:</a:t>
            </a:r>
            <a:endParaRPr sz="1400" dirty="0">
              <a:latin typeface="Arial"/>
              <a:cs typeface="Arial"/>
            </a:endParaRPr>
          </a:p>
          <a:p>
            <a:pPr marL="1155700" marR="5715" lvl="1" indent="-228600">
              <a:lnSpc>
                <a:spcPts val="1510"/>
              </a:lnSpc>
              <a:spcBef>
                <a:spcPts val="530"/>
              </a:spcBef>
              <a:buFont typeface="Courier New"/>
              <a:buChar char="o"/>
              <a:tabLst>
                <a:tab pos="1156335" algn="l"/>
              </a:tabLst>
            </a:pPr>
            <a:r>
              <a:rPr sz="1400" dirty="0">
                <a:latin typeface="Arial"/>
                <a:cs typeface="Arial"/>
              </a:rPr>
              <a:t>What</a:t>
            </a:r>
            <a:r>
              <a:rPr sz="1400" spc="30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3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individual</a:t>
            </a:r>
            <a:r>
              <a:rPr sz="1400" spc="3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</a:t>
            </a:r>
            <a:r>
              <a:rPr sz="1400" spc="3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done</a:t>
            </a:r>
            <a:r>
              <a:rPr sz="1400" spc="3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30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advance</a:t>
            </a:r>
            <a:r>
              <a:rPr sz="1400" spc="3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HASSRA</a:t>
            </a:r>
            <a:r>
              <a:rPr sz="1400" spc="2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30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their</a:t>
            </a:r>
            <a:r>
              <a:rPr sz="1400" spc="3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area;</a:t>
            </a:r>
            <a:r>
              <a:rPr sz="1400" spc="3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how</a:t>
            </a:r>
            <a:r>
              <a:rPr sz="1400" spc="29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they</a:t>
            </a:r>
            <a:r>
              <a:rPr sz="1400" spc="29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have</a:t>
            </a:r>
            <a:r>
              <a:rPr sz="1400" spc="3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supported</a:t>
            </a:r>
            <a:r>
              <a:rPr sz="1400" spc="3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others</a:t>
            </a:r>
            <a:r>
              <a:rPr sz="1400" spc="30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30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joining</a:t>
            </a:r>
            <a:r>
              <a:rPr sz="1400" spc="3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HASSRA,</a:t>
            </a:r>
            <a:r>
              <a:rPr sz="1400" spc="3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their </a:t>
            </a:r>
            <a:r>
              <a:rPr sz="1400" dirty="0">
                <a:latin typeface="Arial"/>
                <a:cs typeface="Arial"/>
              </a:rPr>
              <a:t>participation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HASSRA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activities,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how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they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have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combined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HASSRA</a:t>
            </a:r>
            <a:r>
              <a:rPr sz="1400" spc="-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wellbeing.</a:t>
            </a:r>
            <a:endParaRPr sz="1400" dirty="0">
              <a:latin typeface="Arial"/>
              <a:cs typeface="Arial"/>
            </a:endParaRPr>
          </a:p>
          <a:p>
            <a:pPr marL="1155700" lvl="1" indent="-229235">
              <a:lnSpc>
                <a:spcPct val="100000"/>
              </a:lnSpc>
              <a:spcBef>
                <a:spcPts val="320"/>
              </a:spcBef>
              <a:buFont typeface="Courier New"/>
              <a:buChar char="o"/>
              <a:tabLst>
                <a:tab pos="1156335" algn="l"/>
              </a:tabLst>
            </a:pPr>
            <a:r>
              <a:rPr sz="1400" dirty="0">
                <a:latin typeface="Arial"/>
                <a:cs typeface="Arial"/>
              </a:rPr>
              <a:t>What</a:t>
            </a:r>
            <a:r>
              <a:rPr sz="1400" spc="-10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been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achieved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as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result.</a:t>
            </a:r>
            <a:endParaRPr sz="1400" dirty="0">
              <a:latin typeface="Arial"/>
              <a:cs typeface="Arial"/>
            </a:endParaRPr>
          </a:p>
          <a:p>
            <a:pPr marL="1155700" marR="11430" lvl="1" indent="-228600">
              <a:lnSpc>
                <a:spcPts val="1510"/>
              </a:lnSpc>
              <a:spcBef>
                <a:spcPts val="530"/>
              </a:spcBef>
              <a:buFont typeface="Courier New"/>
              <a:buChar char="o"/>
              <a:tabLst>
                <a:tab pos="1156335" algn="l"/>
              </a:tabLst>
            </a:pPr>
            <a:r>
              <a:rPr sz="1400" dirty="0">
                <a:latin typeface="Arial"/>
                <a:cs typeface="Arial"/>
              </a:rPr>
              <a:t>Skills,</a:t>
            </a:r>
            <a:r>
              <a:rPr sz="1400" spc="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ability</a:t>
            </a:r>
            <a:r>
              <a:rPr sz="1400" spc="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methods</a:t>
            </a:r>
            <a:r>
              <a:rPr sz="1400" spc="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used</a:t>
            </a:r>
            <a:r>
              <a:rPr sz="1400" spc="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achieving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these</a:t>
            </a:r>
            <a:r>
              <a:rPr sz="1400" spc="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results:</a:t>
            </a:r>
            <a:r>
              <a:rPr sz="1400" spc="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describe</a:t>
            </a:r>
            <a:r>
              <a:rPr sz="1400" spc="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how</a:t>
            </a:r>
            <a:r>
              <a:rPr sz="1400" spc="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many</a:t>
            </a:r>
            <a:r>
              <a:rPr sz="1400" spc="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teams</a:t>
            </a:r>
            <a:r>
              <a:rPr sz="1400" spc="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/</a:t>
            </a:r>
            <a:r>
              <a:rPr sz="1400" spc="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colleagues</a:t>
            </a:r>
            <a:r>
              <a:rPr sz="1400" spc="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/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offices</a:t>
            </a:r>
            <a:r>
              <a:rPr sz="1400" spc="9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were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impacted</a:t>
            </a:r>
            <a:r>
              <a:rPr sz="1400" spc="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by</a:t>
            </a:r>
            <a:r>
              <a:rPr sz="1400" spc="5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their </a:t>
            </a:r>
            <a:r>
              <a:rPr sz="1400" dirty="0">
                <a:latin typeface="Arial"/>
                <a:cs typeface="Arial"/>
              </a:rPr>
              <a:t>contribution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or</a:t>
            </a:r>
            <a:r>
              <a:rPr sz="1400" spc="-8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support.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 dirty="0">
              <a:latin typeface="Arial"/>
              <a:cs typeface="Arial"/>
            </a:endParaRPr>
          </a:p>
          <a:p>
            <a:pPr marL="60960">
              <a:lnSpc>
                <a:spcPct val="100000"/>
              </a:lnSpc>
            </a:pP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How</a:t>
            </a:r>
            <a:r>
              <a:rPr sz="14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1400" b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enter:</a:t>
            </a:r>
            <a:r>
              <a:rPr sz="1400" b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submission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lang="en-GB" sz="1400" spc="-55" dirty="0">
                <a:latin typeface="Arial"/>
                <a:cs typeface="Arial"/>
              </a:rPr>
              <a:t>made on the Individual Award submission template, </a:t>
            </a:r>
            <a:r>
              <a:rPr sz="1400" dirty="0">
                <a:latin typeface="Arial"/>
                <a:cs typeface="Arial"/>
              </a:rPr>
              <a:t>limited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maximum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3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pages.</a:t>
            </a:r>
            <a:endParaRPr sz="1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538378" y="495680"/>
            <a:ext cx="4744720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b="1" spc="-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Volunteer</a:t>
            </a:r>
            <a:r>
              <a:rPr sz="3600" b="1" spc="-9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3600" b="1" spc="-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3600" b="1" spc="-13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spc="-6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3319" y="1628394"/>
            <a:ext cx="11577955" cy="4996752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12700" marR="6985" algn="just">
              <a:lnSpc>
                <a:spcPct val="99600"/>
              </a:lnSpc>
              <a:spcBef>
                <a:spcPts val="95"/>
              </a:spcBef>
            </a:pP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Overview:</a:t>
            </a:r>
            <a:r>
              <a:rPr sz="1400" b="1" spc="20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</a:t>
            </a:r>
            <a:r>
              <a:rPr sz="1400" spc="19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trophy</a:t>
            </a:r>
            <a:r>
              <a:rPr sz="1400" spc="1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is</a:t>
            </a:r>
            <a:r>
              <a:rPr sz="1400" spc="2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awarded</a:t>
            </a:r>
            <a:r>
              <a:rPr sz="1400" spc="2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2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2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HASSRA</a:t>
            </a:r>
            <a:r>
              <a:rPr sz="1400" spc="145" dirty="0">
                <a:latin typeface="Arial"/>
                <a:cs typeface="Arial"/>
              </a:rPr>
              <a:t> </a:t>
            </a:r>
            <a:r>
              <a:rPr lang="en-GB" sz="1400">
                <a:latin typeface="Arial"/>
                <a:cs typeface="Arial"/>
              </a:rPr>
              <a:t>South East</a:t>
            </a:r>
            <a:r>
              <a:rPr sz="1400" spc="20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member</a:t>
            </a:r>
            <a:r>
              <a:rPr sz="1400" spc="229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who</a:t>
            </a:r>
            <a:r>
              <a:rPr sz="1400" spc="2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is</a:t>
            </a:r>
            <a:r>
              <a:rPr sz="1400" spc="2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deemed</a:t>
            </a:r>
            <a:r>
              <a:rPr sz="1400" spc="19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2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have</a:t>
            </a:r>
            <a:r>
              <a:rPr sz="1400" spc="2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contributed</a:t>
            </a:r>
            <a:r>
              <a:rPr sz="1400" spc="2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most</a:t>
            </a:r>
            <a:r>
              <a:rPr sz="1400" spc="19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2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2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association</a:t>
            </a:r>
            <a:r>
              <a:rPr sz="1400" spc="20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215" dirty="0">
                <a:latin typeface="Arial"/>
                <a:cs typeface="Arial"/>
              </a:rPr>
              <a:t> </a:t>
            </a:r>
            <a:r>
              <a:rPr sz="1400" spc="-50" dirty="0">
                <a:latin typeface="Arial"/>
                <a:cs typeface="Arial"/>
              </a:rPr>
              <a:t>a </a:t>
            </a:r>
            <a:r>
              <a:rPr sz="1400" dirty="0">
                <a:latin typeface="Arial"/>
                <a:cs typeface="Arial"/>
              </a:rPr>
              <a:t>voluntary</a:t>
            </a:r>
            <a:r>
              <a:rPr sz="1400" spc="229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capacity</a:t>
            </a:r>
            <a:r>
              <a:rPr sz="1400" spc="229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2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2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nomination</a:t>
            </a:r>
            <a:r>
              <a:rPr sz="1400" spc="2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year.</a:t>
            </a:r>
            <a:r>
              <a:rPr sz="1400" spc="2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Importantly,</a:t>
            </a:r>
            <a:r>
              <a:rPr sz="1400" spc="2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2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</a:t>
            </a:r>
            <a:r>
              <a:rPr sz="1400" spc="2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is</a:t>
            </a:r>
            <a:r>
              <a:rPr sz="1400" spc="27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not</a:t>
            </a:r>
            <a:r>
              <a:rPr sz="1400" b="1" spc="2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intended</a:t>
            </a:r>
            <a:r>
              <a:rPr sz="1400" spc="2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2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recognise</a:t>
            </a:r>
            <a:r>
              <a:rPr sz="1400" spc="2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outstanding</a:t>
            </a:r>
            <a:r>
              <a:rPr sz="1400" spc="2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service</a:t>
            </a:r>
            <a:r>
              <a:rPr sz="1400" spc="2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over</a:t>
            </a:r>
            <a:r>
              <a:rPr sz="1400" spc="2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many</a:t>
            </a:r>
            <a:r>
              <a:rPr sz="1400" spc="2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years</a:t>
            </a:r>
            <a:r>
              <a:rPr sz="1400" spc="2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as</a:t>
            </a:r>
            <a:r>
              <a:rPr sz="1400" spc="275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the </a:t>
            </a:r>
            <a:r>
              <a:rPr sz="1400" dirty="0">
                <a:latin typeface="Arial"/>
                <a:cs typeface="Arial"/>
              </a:rPr>
              <a:t>association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already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purpose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(the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HASSRA</a:t>
            </a:r>
            <a:r>
              <a:rPr sz="1400" spc="-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Merit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Award).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Volunteer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Year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is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intended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recognise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volunteers </a:t>
            </a:r>
            <a:r>
              <a:rPr sz="1400" dirty="0">
                <a:latin typeface="Arial"/>
                <a:cs typeface="Arial"/>
              </a:rPr>
              <a:t>who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make</a:t>
            </a:r>
            <a:r>
              <a:rPr sz="1400" spc="-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high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impact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within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their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club,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region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and/or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nationally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during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nomination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year.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50" dirty="0">
              <a:latin typeface="Arial"/>
              <a:cs typeface="Arial"/>
            </a:endParaRPr>
          </a:p>
          <a:p>
            <a:pPr marL="12700" marR="7620" algn="just">
              <a:lnSpc>
                <a:spcPct val="99300"/>
              </a:lnSpc>
            </a:pPr>
            <a:r>
              <a:rPr sz="1400" dirty="0">
                <a:latin typeface="Arial"/>
                <a:cs typeface="Arial"/>
              </a:rPr>
              <a:t>The</a:t>
            </a:r>
            <a:r>
              <a:rPr sz="1400" spc="3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voluntary</a:t>
            </a:r>
            <a:r>
              <a:rPr sz="1400" spc="3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contribution</a:t>
            </a:r>
            <a:r>
              <a:rPr sz="1400" spc="3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can</a:t>
            </a:r>
            <a:r>
              <a:rPr sz="1400" spc="3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3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demonstrated</a:t>
            </a:r>
            <a:r>
              <a:rPr sz="1400" spc="3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3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3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number</a:t>
            </a:r>
            <a:r>
              <a:rPr sz="1400" spc="3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3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ways,</a:t>
            </a:r>
            <a:r>
              <a:rPr sz="1400" spc="3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3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key</a:t>
            </a:r>
            <a:r>
              <a:rPr sz="1400" spc="3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aspect</a:t>
            </a:r>
            <a:r>
              <a:rPr sz="1400" spc="3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is</a:t>
            </a:r>
            <a:r>
              <a:rPr sz="1400" spc="3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that</a:t>
            </a:r>
            <a:r>
              <a:rPr sz="1400" spc="3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3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individual</a:t>
            </a:r>
            <a:r>
              <a:rPr sz="1400" spc="3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is</a:t>
            </a:r>
            <a:r>
              <a:rPr sz="1400" spc="3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3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volunteer</a:t>
            </a:r>
            <a:r>
              <a:rPr sz="1400" spc="3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3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that</a:t>
            </a:r>
            <a:r>
              <a:rPr sz="1400" spc="36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their </a:t>
            </a:r>
            <a:r>
              <a:rPr sz="1400" dirty="0">
                <a:latin typeface="Arial"/>
                <a:cs typeface="Arial"/>
              </a:rPr>
              <a:t>contribution(s)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have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had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significant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positive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impact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on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association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whatever level.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There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is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set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requirement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as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 nature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this </a:t>
            </a:r>
            <a:r>
              <a:rPr sz="1400" dirty="0">
                <a:latin typeface="Arial"/>
                <a:cs typeface="Arial"/>
              </a:rPr>
              <a:t>voluntary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capacity,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which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can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include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any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role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that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can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shown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have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positively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contributed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association.</a:t>
            </a:r>
            <a:endParaRPr sz="1400" dirty="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25"/>
              </a:spcBef>
            </a:pPr>
            <a:r>
              <a:rPr sz="1400" dirty="0">
                <a:latin typeface="Arial"/>
                <a:cs typeface="Arial"/>
              </a:rPr>
              <a:t>The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winning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volunteer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considered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have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provided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truly outstanding service.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 may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any area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but</a:t>
            </a:r>
            <a:r>
              <a:rPr sz="1400" spc="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must represent a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contribution </a:t>
            </a:r>
            <a:r>
              <a:rPr sz="1400" dirty="0">
                <a:latin typeface="Arial"/>
                <a:cs typeface="Arial"/>
              </a:rPr>
              <a:t>which has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gone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more than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'extra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mile'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 help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 association. For example,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member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who has,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through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their own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efforts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motivation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of </a:t>
            </a:r>
            <a:r>
              <a:rPr sz="1400" dirty="0">
                <a:latin typeface="Arial"/>
                <a:cs typeface="Arial"/>
              </a:rPr>
              <a:t>others,</a:t>
            </a:r>
            <a:r>
              <a:rPr sz="1400" spc="1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helped</a:t>
            </a:r>
            <a:r>
              <a:rPr sz="1400" spc="1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1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regenerate</a:t>
            </a:r>
            <a:r>
              <a:rPr sz="1400" spc="1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1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club</a:t>
            </a:r>
            <a:r>
              <a:rPr sz="1400" spc="20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which</a:t>
            </a:r>
            <a:r>
              <a:rPr sz="1400" spc="20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was</a:t>
            </a:r>
            <a:r>
              <a:rPr sz="1400" spc="19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previously</a:t>
            </a:r>
            <a:r>
              <a:rPr sz="1400" spc="1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dormant</a:t>
            </a:r>
            <a:r>
              <a:rPr sz="1400" spc="19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or</a:t>
            </a:r>
            <a:r>
              <a:rPr sz="1400" spc="1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inactive,</a:t>
            </a:r>
            <a:r>
              <a:rPr sz="1400" spc="19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or</a:t>
            </a:r>
            <a:r>
              <a:rPr sz="1400" spc="1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kept</a:t>
            </a:r>
            <a:r>
              <a:rPr sz="1400" spc="1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1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club</a:t>
            </a:r>
            <a:r>
              <a:rPr sz="1400" spc="1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afloat</a:t>
            </a:r>
            <a:r>
              <a:rPr sz="1400" spc="20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where</a:t>
            </a:r>
            <a:r>
              <a:rPr sz="1400" spc="1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it</a:t>
            </a:r>
            <a:r>
              <a:rPr sz="1400" spc="2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would</a:t>
            </a:r>
            <a:r>
              <a:rPr sz="1400" spc="1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otherwise</a:t>
            </a:r>
            <a:r>
              <a:rPr sz="1400" spc="1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have</a:t>
            </a:r>
            <a:r>
              <a:rPr sz="1400" spc="1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folded,</a:t>
            </a:r>
            <a:r>
              <a:rPr sz="1400" spc="19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or </a:t>
            </a:r>
            <a:r>
              <a:rPr sz="1400" dirty="0">
                <a:latin typeface="Arial"/>
                <a:cs typeface="Arial"/>
              </a:rPr>
              <a:t>undertook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organisation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event(s)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exceptionally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high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standard.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These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examples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are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by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means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exhaustive.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 dirty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Content:</a:t>
            </a:r>
            <a:r>
              <a:rPr sz="1400" b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nomination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submitted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by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either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club,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individual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or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manager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include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following:</a:t>
            </a:r>
            <a:endParaRPr sz="1400" dirty="0">
              <a:latin typeface="Arial"/>
              <a:cs typeface="Arial"/>
            </a:endParaRPr>
          </a:p>
          <a:p>
            <a:pPr marL="698500" indent="-229235" algn="just">
              <a:lnSpc>
                <a:spcPct val="100000"/>
              </a:lnSpc>
              <a:buChar char="•"/>
              <a:tabLst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The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name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location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nominee.</a:t>
            </a:r>
            <a:endParaRPr sz="1400" dirty="0">
              <a:latin typeface="Arial"/>
              <a:cs typeface="Arial"/>
            </a:endParaRPr>
          </a:p>
          <a:p>
            <a:pPr marL="698500" marR="9525" indent="-229235" algn="just">
              <a:lnSpc>
                <a:spcPct val="100000"/>
              </a:lnSpc>
              <a:spcBef>
                <a:spcPts val="5"/>
              </a:spcBef>
              <a:buChar char="•"/>
              <a:tabLst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An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outline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contribution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made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by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nominee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 year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question,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focusing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on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personal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skills,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ability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input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individual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how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these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attributes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positively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impact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members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and/or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HASSRA</a:t>
            </a:r>
            <a:r>
              <a:rPr sz="1400" spc="-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general.</a:t>
            </a:r>
            <a:endParaRPr sz="1400" dirty="0">
              <a:latin typeface="Arial"/>
              <a:cs typeface="Arial"/>
            </a:endParaRPr>
          </a:p>
          <a:p>
            <a:pPr marL="698500" marR="7620" indent="-229235" algn="just">
              <a:lnSpc>
                <a:spcPct val="100000"/>
              </a:lnSpc>
              <a:buChar char="•"/>
              <a:tabLst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Often,</a:t>
            </a:r>
            <a:r>
              <a:rPr sz="1400" spc="30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volunteers</a:t>
            </a:r>
            <a:r>
              <a:rPr sz="1400" spc="3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will</a:t>
            </a:r>
            <a:r>
              <a:rPr sz="1400" spc="3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not</a:t>
            </a:r>
            <a:r>
              <a:rPr sz="1400" spc="3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only</a:t>
            </a:r>
            <a:r>
              <a:rPr sz="1400" spc="2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make</a:t>
            </a:r>
            <a:r>
              <a:rPr sz="1400" spc="30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one</a:t>
            </a:r>
            <a:r>
              <a:rPr sz="1400" spc="30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main</a:t>
            </a:r>
            <a:r>
              <a:rPr sz="1400" spc="29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contribution,</a:t>
            </a:r>
            <a:r>
              <a:rPr sz="1400" spc="3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but</a:t>
            </a:r>
            <a:r>
              <a:rPr sz="1400" spc="3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will</a:t>
            </a:r>
            <a:r>
              <a:rPr sz="1400" spc="3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also</a:t>
            </a:r>
            <a:r>
              <a:rPr sz="1400" spc="30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contribute</a:t>
            </a:r>
            <a:r>
              <a:rPr sz="1400" spc="29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3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other</a:t>
            </a:r>
            <a:r>
              <a:rPr sz="1400" spc="3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ways</a:t>
            </a:r>
            <a:r>
              <a:rPr sz="1400" spc="3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that</a:t>
            </a:r>
            <a:r>
              <a:rPr sz="1400" spc="30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assist</a:t>
            </a:r>
            <a:r>
              <a:rPr sz="1400" spc="30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30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association.</a:t>
            </a:r>
            <a:r>
              <a:rPr sz="1400" spc="305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The </a:t>
            </a:r>
            <a:r>
              <a:rPr sz="1400" dirty="0">
                <a:latin typeface="Arial"/>
                <a:cs typeface="Arial"/>
              </a:rPr>
              <a:t>nomination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outline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extent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individual's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contribution,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highlighting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key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achievements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how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these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benefited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members,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the </a:t>
            </a:r>
            <a:r>
              <a:rPr sz="1400" dirty="0">
                <a:latin typeface="Arial"/>
                <a:cs typeface="Arial"/>
              </a:rPr>
              <a:t>club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and/or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region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concerned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or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HASSRA</a:t>
            </a:r>
            <a:r>
              <a:rPr sz="1400" spc="-9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generally.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 dirty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How</a:t>
            </a:r>
            <a:r>
              <a:rPr sz="1400" b="1" spc="1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1400" b="1" spc="1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enter:</a:t>
            </a:r>
            <a:r>
              <a:rPr sz="1400" b="1" spc="1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1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submission</a:t>
            </a:r>
            <a:r>
              <a:rPr sz="1400" spc="11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1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</a:t>
            </a:r>
            <a:r>
              <a:rPr sz="1400" spc="11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</a:t>
            </a:r>
            <a:r>
              <a:rPr sz="1400" spc="1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</a:t>
            </a:r>
            <a:r>
              <a:rPr sz="1400" spc="1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contain</a:t>
            </a:r>
            <a:r>
              <a:rPr sz="1400" spc="1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details</a:t>
            </a:r>
            <a:r>
              <a:rPr sz="1400" spc="1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1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activities</a:t>
            </a:r>
            <a:r>
              <a:rPr sz="1400" spc="1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1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achievements</a:t>
            </a:r>
            <a:r>
              <a:rPr sz="1400" spc="1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within</a:t>
            </a:r>
            <a:r>
              <a:rPr sz="1400" spc="1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1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nomination</a:t>
            </a:r>
            <a:r>
              <a:rPr sz="1400" spc="1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year</a:t>
            </a:r>
            <a:r>
              <a:rPr sz="1400" spc="1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only.</a:t>
            </a:r>
            <a:r>
              <a:rPr sz="1400" spc="130" dirty="0">
                <a:latin typeface="Arial"/>
                <a:cs typeface="Arial"/>
              </a:rPr>
              <a:t> </a:t>
            </a:r>
            <a:r>
              <a:rPr lang="en-GB" sz="1400" spc="-10" dirty="0">
                <a:latin typeface="Arial"/>
                <a:cs typeface="Arial"/>
              </a:rPr>
              <a:t>It </a:t>
            </a:r>
            <a:r>
              <a:rPr lang="en-GB" sz="1400" dirty="0">
                <a:latin typeface="Arial"/>
                <a:cs typeface="Arial"/>
              </a:rPr>
              <a:t>should</a:t>
            </a:r>
            <a:r>
              <a:rPr lang="en-GB" sz="1400" spc="-1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be</a:t>
            </a:r>
            <a:r>
              <a:rPr lang="en-GB" sz="1400" spc="-55" dirty="0">
                <a:latin typeface="Arial"/>
                <a:cs typeface="Arial"/>
              </a:rPr>
              <a:t> made on the Individual Award submission template, </a:t>
            </a:r>
            <a:r>
              <a:rPr lang="en-GB" sz="1400" dirty="0">
                <a:latin typeface="Arial"/>
                <a:cs typeface="Arial"/>
              </a:rPr>
              <a:t>limited</a:t>
            </a:r>
            <a:r>
              <a:rPr lang="en-GB" sz="1400" spc="-3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to</a:t>
            </a:r>
            <a:r>
              <a:rPr lang="en-GB" sz="1400" spc="-55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a</a:t>
            </a:r>
            <a:r>
              <a:rPr lang="en-GB" sz="1400" spc="-3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maximum</a:t>
            </a:r>
            <a:r>
              <a:rPr lang="en-GB" sz="1400" spc="-35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of</a:t>
            </a:r>
            <a:r>
              <a:rPr lang="en-GB" sz="1400" spc="-3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3</a:t>
            </a:r>
            <a:r>
              <a:rPr lang="en-GB" sz="1400" spc="-55" dirty="0">
                <a:latin typeface="Arial"/>
                <a:cs typeface="Arial"/>
              </a:rPr>
              <a:t> </a:t>
            </a:r>
            <a:r>
              <a:rPr lang="en-GB" sz="1400" spc="-10" dirty="0">
                <a:latin typeface="Arial"/>
                <a:cs typeface="Arial"/>
              </a:rPr>
              <a:t>pages.</a:t>
            </a:r>
            <a:endParaRPr sz="1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67603" y="2286000"/>
            <a:ext cx="11336655" cy="3482877"/>
          </a:xfrm>
          <a:prstGeom prst="rect">
            <a:avLst/>
          </a:prstGeom>
        </p:spPr>
        <p:txBody>
          <a:bodyPr vert="horz" wrap="square" lIns="0" tIns="11430" rIns="0" bIns="0" rtlCol="0" anchor="t">
            <a:spAutoFit/>
          </a:bodyPr>
          <a:lstStyle/>
          <a:p>
            <a:pPr marL="12700" marR="330835">
              <a:lnSpc>
                <a:spcPct val="100000"/>
              </a:lnSpc>
              <a:spcBef>
                <a:spcPts val="90"/>
              </a:spcBef>
            </a:pP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Overview:</a:t>
            </a:r>
            <a:r>
              <a:rPr sz="14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recognises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members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who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readily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participate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HASSRA</a:t>
            </a:r>
            <a:r>
              <a:rPr sz="1400" spc="-9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sporting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activities.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The</a:t>
            </a:r>
            <a:r>
              <a:rPr sz="1400" spc="-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Awards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Committee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will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looking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the </a:t>
            </a:r>
            <a:r>
              <a:rPr sz="1400" dirty="0">
                <a:latin typeface="Arial"/>
                <a:cs typeface="Arial"/>
              </a:rPr>
              <a:t>following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criteria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from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each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submission:</a:t>
            </a:r>
            <a:endParaRPr sz="1400" dirty="0">
              <a:latin typeface="Arial"/>
              <a:cs typeface="Arial"/>
            </a:endParaRPr>
          </a:p>
          <a:p>
            <a:pPr marL="698500" indent="-229235">
              <a:lnSpc>
                <a:spcPct val="100000"/>
              </a:lnSpc>
              <a:spcBef>
                <a:spcPts val="5"/>
              </a:spcBef>
              <a:buChar char="•"/>
              <a:tabLst>
                <a:tab pos="698500" algn="l"/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Achievements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during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2024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only,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what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level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(local,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regional,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national).</a:t>
            </a:r>
            <a:endParaRPr sz="1400" dirty="0">
              <a:latin typeface="Arial"/>
              <a:cs typeface="Arial"/>
            </a:endParaRPr>
          </a:p>
          <a:p>
            <a:pPr marL="698500" indent="-229235">
              <a:lnSpc>
                <a:spcPct val="100000"/>
              </a:lnSpc>
              <a:buChar char="•"/>
              <a:tabLst>
                <a:tab pos="698500" algn="l"/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Contribution to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HASSRA</a:t>
            </a:r>
            <a:r>
              <a:rPr sz="1400" spc="-9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sport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lang="en-GB" sz="1400" spc="-20" dirty="0">
                <a:latin typeface="Arial"/>
                <a:cs typeface="Arial"/>
              </a:rPr>
              <a:t>2024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1450" dirty="0">
              <a:latin typeface="Arial"/>
              <a:cs typeface="Arial"/>
            </a:endParaRPr>
          </a:p>
          <a:p>
            <a:pPr marL="12700" marR="73025">
              <a:lnSpc>
                <a:spcPct val="99300"/>
              </a:lnSpc>
            </a:pPr>
            <a:r>
              <a:rPr sz="1400" spc="-10" dirty="0">
                <a:latin typeface="Arial"/>
                <a:cs typeface="Arial"/>
              </a:rPr>
              <a:t>Individuals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can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nominated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contributions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achievements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specific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sporting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category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clear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from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first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paragraph.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If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nomination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is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seeking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recognise</a:t>
            </a:r>
            <a:r>
              <a:rPr sz="1400" spc="-10" dirty="0">
                <a:latin typeface="Arial"/>
                <a:cs typeface="Arial"/>
              </a:rPr>
              <a:t> achievements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number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different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sports,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also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clear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from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outset,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though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it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would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be </a:t>
            </a:r>
            <a:r>
              <a:rPr sz="1400" dirty="0">
                <a:latin typeface="Arial"/>
                <a:cs typeface="Arial"/>
              </a:rPr>
              <a:t>normal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there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least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one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activity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that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would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take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precedence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over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others.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Content:</a:t>
            </a:r>
            <a:r>
              <a:rPr sz="14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submission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include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following:</a:t>
            </a:r>
            <a:endParaRPr sz="1400" dirty="0">
              <a:latin typeface="Arial"/>
              <a:cs typeface="Arial"/>
            </a:endParaRPr>
          </a:p>
          <a:p>
            <a:pPr marL="698500" indent="-229235">
              <a:lnSpc>
                <a:spcPct val="100000"/>
              </a:lnSpc>
              <a:buChar char="•"/>
              <a:tabLst>
                <a:tab pos="698500" algn="l"/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The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achievements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member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during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2024</a:t>
            </a:r>
            <a:r>
              <a:rPr sz="1400" spc="-20" dirty="0">
                <a:latin typeface="Arial"/>
                <a:cs typeface="Arial"/>
              </a:rPr>
              <a:t> only,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what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level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–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local,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regional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and/or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national.</a:t>
            </a:r>
            <a:endParaRPr sz="1400" dirty="0">
              <a:latin typeface="Arial"/>
              <a:cs typeface="Arial"/>
            </a:endParaRPr>
          </a:p>
          <a:p>
            <a:pPr marL="698500" indent="-229235">
              <a:lnSpc>
                <a:spcPct val="100000"/>
              </a:lnSpc>
              <a:buChar char="•"/>
              <a:tabLst>
                <a:tab pos="698500" algn="l"/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The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individual's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contribution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HASSRA</a:t>
            </a:r>
            <a:r>
              <a:rPr sz="1400" spc="-9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sport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lang="en-GB" sz="1400" spc="-10" dirty="0">
                <a:latin typeface="Arial"/>
                <a:cs typeface="Arial"/>
              </a:rPr>
              <a:t>2024</a:t>
            </a:r>
            <a:r>
              <a:rPr sz="1400" spc="-10" dirty="0">
                <a:latin typeface="Arial"/>
                <a:cs typeface="Arial"/>
              </a:rPr>
              <a:t>.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How</a:t>
            </a:r>
            <a:r>
              <a:rPr sz="1400" b="1" spc="1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1400" b="1" spc="1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enter:</a:t>
            </a:r>
            <a:r>
              <a:rPr sz="1400" b="1" spc="1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1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submission</a:t>
            </a:r>
            <a:r>
              <a:rPr sz="1400" spc="11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1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</a:t>
            </a:r>
            <a:r>
              <a:rPr sz="1400" spc="1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</a:t>
            </a:r>
            <a:r>
              <a:rPr sz="1400" spc="1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</a:t>
            </a:r>
            <a:r>
              <a:rPr sz="1400" spc="1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contain</a:t>
            </a:r>
            <a:r>
              <a:rPr sz="1400" spc="1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details</a:t>
            </a:r>
            <a:r>
              <a:rPr sz="1400" spc="1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1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activities</a:t>
            </a:r>
            <a:r>
              <a:rPr sz="1400" spc="1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1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achievements</a:t>
            </a:r>
            <a:r>
              <a:rPr sz="1400" spc="1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within</a:t>
            </a:r>
            <a:r>
              <a:rPr sz="1400" spc="1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1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nomination</a:t>
            </a:r>
            <a:r>
              <a:rPr sz="1400" spc="1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year</a:t>
            </a:r>
            <a:r>
              <a:rPr sz="1400" spc="1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only.</a:t>
            </a:r>
            <a:r>
              <a:rPr sz="1400" spc="135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It</a:t>
            </a:r>
            <a:r>
              <a:rPr lang="en-GB" sz="1400" spc="-1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should</a:t>
            </a:r>
            <a:r>
              <a:rPr lang="en-GB" sz="1400" spc="-1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be</a:t>
            </a:r>
            <a:r>
              <a:rPr lang="en-GB" sz="1400" spc="-55" dirty="0">
                <a:latin typeface="Arial"/>
                <a:cs typeface="Arial"/>
              </a:rPr>
              <a:t> made on the Individual Award submission template, </a:t>
            </a:r>
            <a:r>
              <a:rPr lang="en-GB" sz="1400" dirty="0">
                <a:latin typeface="Arial"/>
                <a:cs typeface="Arial"/>
              </a:rPr>
              <a:t>limited</a:t>
            </a:r>
            <a:r>
              <a:rPr lang="en-GB" sz="1400" spc="-3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to</a:t>
            </a:r>
            <a:r>
              <a:rPr lang="en-GB" sz="1400" spc="-55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a</a:t>
            </a:r>
            <a:r>
              <a:rPr lang="en-GB" sz="1400" spc="-3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maximum</a:t>
            </a:r>
            <a:r>
              <a:rPr lang="en-GB" sz="1400" spc="-35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of</a:t>
            </a:r>
            <a:r>
              <a:rPr lang="en-GB" sz="1400" spc="-3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3</a:t>
            </a:r>
            <a:r>
              <a:rPr lang="en-GB" sz="1400" spc="-55" dirty="0">
                <a:latin typeface="Arial"/>
                <a:cs typeface="Arial"/>
              </a:rPr>
              <a:t> </a:t>
            </a:r>
            <a:r>
              <a:rPr lang="en-GB" sz="1400" spc="-10" dirty="0">
                <a:latin typeface="Arial"/>
                <a:cs typeface="Arial"/>
              </a:rPr>
              <a:t>pages. 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BC2E5D-DC19-C3C7-6222-E00468A016FE}"/>
              </a:ext>
            </a:extLst>
          </p:cNvPr>
          <p:cNvSpPr txBox="1"/>
          <p:nvPr/>
        </p:nvSpPr>
        <p:spPr>
          <a:xfrm>
            <a:off x="838200" y="228600"/>
            <a:ext cx="61341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GB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</a:t>
            </a:r>
            <a:r>
              <a:rPr lang="en-GB" sz="3600" b="1" spc="-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  <a:r>
              <a:rPr lang="en-GB" sz="3600" b="1" spc="-2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b="1" spc="-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390573" y="0"/>
            <a:ext cx="10058400" cy="829329"/>
          </a:xfrm>
          <a:prstGeom prst="rect">
            <a:avLst/>
          </a:prstGeom>
        </p:spPr>
        <p:txBody>
          <a:bodyPr vert="horz" wrap="square" lIns="0" tIns="2421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600" b="1" spc="-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</a:t>
            </a:r>
            <a:r>
              <a:rPr sz="3600" b="1" spc="-25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Arts,</a:t>
            </a:r>
            <a:r>
              <a:rPr sz="3600" b="1" spc="-11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Crafts</a:t>
            </a:r>
            <a:r>
              <a:rPr sz="3600" b="1" spc="-8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sz="3600" b="1" spc="-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</a:t>
            </a:r>
            <a:r>
              <a:rPr sz="3600" b="1" spc="-8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Sporting</a:t>
            </a:r>
            <a:r>
              <a:rPr sz="3600" b="1" spc="-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spc="-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Contributor</a:t>
            </a:r>
            <a:endParaRPr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3319" y="1787398"/>
            <a:ext cx="11577320" cy="455381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393700">
              <a:lnSpc>
                <a:spcPct val="100000"/>
              </a:lnSpc>
              <a:spcBef>
                <a:spcPts val="90"/>
              </a:spcBef>
            </a:pP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Overview:</a:t>
            </a:r>
            <a:r>
              <a:rPr sz="1400" b="1" spc="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trophy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recognises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greater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participation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HASSRA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its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activities,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especially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those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members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who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participate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non-</a:t>
            </a:r>
            <a:r>
              <a:rPr sz="1400" spc="-10" dirty="0">
                <a:latin typeface="Arial"/>
                <a:cs typeface="Arial"/>
              </a:rPr>
              <a:t>sporting </a:t>
            </a:r>
            <a:r>
              <a:rPr sz="1400" dirty="0">
                <a:latin typeface="Arial"/>
                <a:cs typeface="Arial"/>
              </a:rPr>
              <a:t>activities,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e.g.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crafts,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quizzes,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drama,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music,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photography,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baking,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etc.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(this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list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is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not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exhaustive).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is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recognise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significant </a:t>
            </a:r>
            <a:r>
              <a:rPr sz="1400" dirty="0">
                <a:latin typeface="Arial"/>
                <a:cs typeface="Arial"/>
              </a:rPr>
              <a:t>achievement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by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individual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member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their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chosen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activity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significant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contribution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HASSRA</a:t>
            </a:r>
            <a:r>
              <a:rPr sz="1400" spc="-9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year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question.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 dirty="0">
              <a:latin typeface="Arial"/>
              <a:cs typeface="Arial"/>
            </a:endParaRPr>
          </a:p>
          <a:p>
            <a:pPr marL="12700">
              <a:lnSpc>
                <a:spcPts val="1670"/>
              </a:lnSpc>
            </a:pPr>
            <a:r>
              <a:rPr sz="1400" dirty="0">
                <a:latin typeface="Arial"/>
                <a:cs typeface="Arial"/>
              </a:rPr>
              <a:t>In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addition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local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regional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initiatives,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consideration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can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given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participation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achievement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various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National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HASSRA</a:t>
            </a:r>
            <a:r>
              <a:rPr sz="1400" spc="-8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events</a:t>
            </a:r>
            <a:endParaRPr sz="1400" dirty="0">
              <a:latin typeface="Arial"/>
              <a:cs typeface="Arial"/>
            </a:endParaRPr>
          </a:p>
          <a:p>
            <a:pPr marL="12700">
              <a:lnSpc>
                <a:spcPts val="1670"/>
              </a:lnSpc>
            </a:pPr>
            <a:r>
              <a:rPr sz="1400" dirty="0">
                <a:latin typeface="Arial"/>
                <a:cs typeface="Arial"/>
              </a:rPr>
              <a:t>hosted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throughout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year, </a:t>
            </a:r>
            <a:r>
              <a:rPr sz="1400" dirty="0">
                <a:latin typeface="Arial"/>
                <a:cs typeface="Arial"/>
              </a:rPr>
              <a:t>including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(but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not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limited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to)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Festivals,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National</a:t>
            </a:r>
            <a:r>
              <a:rPr sz="1400" spc="-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Art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Photography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Competitions,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Online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Quizzes,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etc.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50" dirty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Content:</a:t>
            </a:r>
            <a:r>
              <a:rPr sz="14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submission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include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following:</a:t>
            </a:r>
            <a:endParaRPr sz="1400" dirty="0">
              <a:latin typeface="Arial"/>
              <a:cs typeface="Arial"/>
            </a:endParaRPr>
          </a:p>
          <a:p>
            <a:pPr marL="698500" indent="-229235" algn="just">
              <a:lnSpc>
                <a:spcPct val="100000"/>
              </a:lnSpc>
              <a:spcBef>
                <a:spcPts val="340"/>
              </a:spcBef>
              <a:buChar char="•"/>
              <a:tabLst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The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nominee's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name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office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location.</a:t>
            </a:r>
            <a:endParaRPr sz="1400" dirty="0">
              <a:latin typeface="Arial"/>
              <a:cs typeface="Arial"/>
            </a:endParaRPr>
          </a:p>
          <a:p>
            <a:pPr marL="698500" indent="-229235" algn="just">
              <a:lnSpc>
                <a:spcPct val="100000"/>
              </a:lnSpc>
              <a:spcBef>
                <a:spcPts val="335"/>
              </a:spcBef>
              <a:buChar char="•"/>
              <a:tabLst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Participation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nomination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year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not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over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number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years.</a:t>
            </a:r>
            <a:endParaRPr sz="1400" dirty="0">
              <a:latin typeface="Arial"/>
              <a:cs typeface="Arial"/>
            </a:endParaRPr>
          </a:p>
          <a:p>
            <a:pPr marL="698500" marR="5080" indent="-229235" algn="just">
              <a:lnSpc>
                <a:spcPts val="1510"/>
              </a:lnSpc>
              <a:spcBef>
                <a:spcPts val="530"/>
              </a:spcBef>
              <a:buChar char="•"/>
              <a:tabLst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What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is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primary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activity</a:t>
            </a:r>
            <a:r>
              <a:rPr sz="1400" spc="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which</a:t>
            </a:r>
            <a:r>
              <a:rPr sz="1400" spc="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member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is</a:t>
            </a:r>
            <a:r>
              <a:rPr sz="1400" spc="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being</a:t>
            </a:r>
            <a:r>
              <a:rPr sz="1400" spc="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nominated?</a:t>
            </a:r>
            <a:r>
              <a:rPr sz="1400" spc="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</a:t>
            </a:r>
            <a:r>
              <a:rPr sz="1400" spc="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clear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from</a:t>
            </a:r>
            <a:r>
              <a:rPr sz="1400" spc="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first</a:t>
            </a:r>
            <a:r>
              <a:rPr sz="1400" spc="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paragraph.</a:t>
            </a:r>
            <a:r>
              <a:rPr sz="1400" spc="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If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nomination</a:t>
            </a:r>
            <a:r>
              <a:rPr sz="1400" spc="5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is </a:t>
            </a:r>
            <a:r>
              <a:rPr sz="1400" dirty="0">
                <a:latin typeface="Arial"/>
                <a:cs typeface="Arial"/>
              </a:rPr>
              <a:t>seeking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recognise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achievements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number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 different</a:t>
            </a:r>
            <a:r>
              <a:rPr sz="1400" spc="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activities, this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also be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clear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from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 outset,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though it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would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 </a:t>
            </a:r>
            <a:r>
              <a:rPr sz="1400" spc="-10" dirty="0">
                <a:latin typeface="Arial"/>
                <a:cs typeface="Arial"/>
              </a:rPr>
              <a:t>normal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there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least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one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activity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that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would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take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precedence over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others.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 dirty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How</a:t>
            </a:r>
            <a:r>
              <a:rPr sz="1400" b="1" spc="2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1400" b="1" spc="2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enter:</a:t>
            </a:r>
            <a:r>
              <a:rPr sz="1400" b="1" spc="2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2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submission</a:t>
            </a:r>
            <a:r>
              <a:rPr sz="1400" spc="2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2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</a:t>
            </a:r>
            <a:r>
              <a:rPr sz="1400" spc="2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</a:t>
            </a:r>
            <a:r>
              <a:rPr sz="1400" spc="2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</a:t>
            </a:r>
            <a:r>
              <a:rPr sz="1400" spc="2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contain</a:t>
            </a:r>
            <a:r>
              <a:rPr sz="1400" spc="2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details</a:t>
            </a:r>
            <a:r>
              <a:rPr sz="1400" spc="25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2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activities</a:t>
            </a:r>
            <a:r>
              <a:rPr sz="1400" spc="2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2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achievements</a:t>
            </a:r>
            <a:r>
              <a:rPr sz="1400" spc="2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within</a:t>
            </a:r>
            <a:r>
              <a:rPr sz="1400" spc="2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2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nomination</a:t>
            </a:r>
            <a:r>
              <a:rPr sz="1400" spc="2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year</a:t>
            </a:r>
            <a:r>
              <a:rPr sz="1400" spc="2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only,</a:t>
            </a:r>
            <a:r>
              <a:rPr sz="1400" spc="25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clearly</a:t>
            </a:r>
            <a:endParaRPr sz="1400" dirty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1400" spc="-10" dirty="0">
                <a:latin typeface="Arial"/>
                <a:cs typeface="Arial"/>
              </a:rPr>
              <a:t>demonstrating </a:t>
            </a:r>
            <a:r>
              <a:rPr sz="1400" dirty="0">
                <a:latin typeface="Arial"/>
                <a:cs typeface="Arial"/>
              </a:rPr>
              <a:t>their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contribution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enthusiasm.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It</a:t>
            </a:r>
            <a:r>
              <a:rPr lang="en-GB" sz="1400" spc="-1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should</a:t>
            </a:r>
            <a:r>
              <a:rPr lang="en-GB" sz="1400" spc="-1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be</a:t>
            </a:r>
            <a:r>
              <a:rPr lang="en-GB" sz="1400" spc="-55" dirty="0">
                <a:latin typeface="Arial"/>
                <a:cs typeface="Arial"/>
              </a:rPr>
              <a:t> made on the Individual Award submission template, </a:t>
            </a:r>
            <a:r>
              <a:rPr lang="en-GB" sz="1400" dirty="0">
                <a:latin typeface="Arial"/>
                <a:cs typeface="Arial"/>
              </a:rPr>
              <a:t>limited</a:t>
            </a:r>
            <a:r>
              <a:rPr lang="en-GB" sz="1400" spc="-3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to</a:t>
            </a:r>
            <a:r>
              <a:rPr lang="en-GB" sz="1400" spc="-55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a</a:t>
            </a:r>
            <a:r>
              <a:rPr lang="en-GB" sz="1400" spc="-3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maximum</a:t>
            </a:r>
            <a:r>
              <a:rPr lang="en-GB" sz="1400" spc="-35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of</a:t>
            </a:r>
            <a:r>
              <a:rPr lang="en-GB" sz="1400" spc="-3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3</a:t>
            </a:r>
            <a:r>
              <a:rPr lang="en-GB" sz="1400" spc="-55" dirty="0">
                <a:latin typeface="Arial"/>
                <a:cs typeface="Arial"/>
              </a:rPr>
              <a:t> </a:t>
            </a:r>
            <a:r>
              <a:rPr lang="en-GB" sz="1400" spc="-10" dirty="0">
                <a:latin typeface="Arial"/>
                <a:cs typeface="Arial"/>
              </a:rPr>
              <a:t>pages.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 dirty="0">
              <a:latin typeface="Arial"/>
              <a:cs typeface="Arial"/>
            </a:endParaRPr>
          </a:p>
          <a:p>
            <a:pPr marL="12700" marR="6985" algn="just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Arial"/>
                <a:cs typeface="Arial"/>
              </a:rPr>
              <a:t>The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submission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conclude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with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any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other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general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information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that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is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relevant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would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help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Committee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gain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clearer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indication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9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1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achievements</a:t>
            </a:r>
            <a:r>
              <a:rPr sz="1400" spc="10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9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nominee</a:t>
            </a:r>
            <a:r>
              <a:rPr sz="1400" spc="11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9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context</a:t>
            </a:r>
            <a:r>
              <a:rPr sz="1400" spc="11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within</a:t>
            </a:r>
            <a:r>
              <a:rPr sz="1400" spc="1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which</a:t>
            </a:r>
            <a:r>
              <a:rPr sz="1400" spc="9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these</a:t>
            </a:r>
            <a:r>
              <a:rPr sz="1400" spc="10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were</a:t>
            </a:r>
            <a:r>
              <a:rPr sz="1400" spc="9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achieved.</a:t>
            </a:r>
            <a:r>
              <a:rPr sz="1400" spc="1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9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example,</a:t>
            </a:r>
            <a:r>
              <a:rPr sz="1400" spc="9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1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</a:t>
            </a:r>
            <a:r>
              <a:rPr sz="1400" spc="11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final</a:t>
            </a:r>
            <a:r>
              <a:rPr sz="1400" spc="1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section,</a:t>
            </a:r>
            <a:r>
              <a:rPr sz="1400" spc="9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1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submission</a:t>
            </a:r>
            <a:r>
              <a:rPr sz="1400" spc="7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might </a:t>
            </a:r>
            <a:r>
              <a:rPr sz="1400" dirty="0">
                <a:latin typeface="Arial"/>
                <a:cs typeface="Arial"/>
              </a:rPr>
              <a:t>include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details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any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challenges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or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barriers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that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nominee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overcome.</a:t>
            </a:r>
            <a:endParaRPr sz="1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412344" y="-21771"/>
            <a:ext cx="10058400" cy="780392"/>
          </a:xfrm>
          <a:prstGeom prst="rect">
            <a:avLst/>
          </a:prstGeom>
        </p:spPr>
        <p:txBody>
          <a:bodyPr vert="horz" wrap="square" lIns="0" tIns="224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</a:t>
            </a:r>
            <a:r>
              <a:rPr sz="3600" b="1" spc="-2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Newcomer</a:t>
            </a:r>
            <a:r>
              <a:rPr sz="3600" b="1" spc="-29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spc="-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3319" y="1787398"/>
            <a:ext cx="11330940" cy="30559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Overview:</a:t>
            </a:r>
            <a:r>
              <a:rPr sz="1400" b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new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 is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acknowledge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members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who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have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become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HASSRA</a:t>
            </a:r>
            <a:r>
              <a:rPr sz="1400" spc="-9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volunteers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during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year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question.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Whilst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is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not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Volunteer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spc="-45" dirty="0">
                <a:latin typeface="Arial"/>
                <a:cs typeface="Arial"/>
              </a:rPr>
              <a:t>Year,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qualities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displayed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your nomination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akin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those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shown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that</a:t>
            </a:r>
            <a:endParaRPr sz="1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spc="-20" dirty="0">
                <a:latin typeface="Arial"/>
                <a:cs typeface="Arial"/>
              </a:rPr>
              <a:t>category.</a:t>
            </a:r>
            <a:r>
              <a:rPr sz="1400" dirty="0">
                <a:latin typeface="Arial"/>
                <a:cs typeface="Arial"/>
              </a:rPr>
              <a:t> These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keen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volunteers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will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have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had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immediate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impact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local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club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and/or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regional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level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with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visible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display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commitment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and</a:t>
            </a:r>
            <a:endParaRPr sz="1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enthusiasm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association.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Content:</a:t>
            </a:r>
            <a:r>
              <a:rPr sz="14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submission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include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following:</a:t>
            </a:r>
            <a:endParaRPr sz="1400" dirty="0">
              <a:latin typeface="Arial"/>
              <a:cs typeface="Arial"/>
            </a:endParaRPr>
          </a:p>
          <a:p>
            <a:pPr marL="698500" indent="-229235">
              <a:lnSpc>
                <a:spcPct val="100000"/>
              </a:lnSpc>
              <a:buChar char="•"/>
              <a:tabLst>
                <a:tab pos="698500" algn="l"/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Nominee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date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they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became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HASSRA</a:t>
            </a:r>
            <a:r>
              <a:rPr sz="1400" spc="-8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volunteer.</a:t>
            </a:r>
            <a:endParaRPr sz="1400" dirty="0">
              <a:latin typeface="Arial"/>
              <a:cs typeface="Arial"/>
            </a:endParaRPr>
          </a:p>
          <a:p>
            <a:pPr marL="698500" indent="-229235">
              <a:lnSpc>
                <a:spcPct val="100000"/>
              </a:lnSpc>
              <a:spcBef>
                <a:spcPts val="5"/>
              </a:spcBef>
              <a:buChar char="•"/>
              <a:tabLst>
                <a:tab pos="698500" algn="l"/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Their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level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enthusiasm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how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been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demonstrated.</a:t>
            </a:r>
            <a:endParaRPr sz="1400" dirty="0">
              <a:latin typeface="Arial"/>
              <a:cs typeface="Arial"/>
            </a:endParaRPr>
          </a:p>
          <a:p>
            <a:pPr marL="698500" indent="-229235">
              <a:lnSpc>
                <a:spcPts val="1670"/>
              </a:lnSpc>
              <a:buChar char="•"/>
              <a:tabLst>
                <a:tab pos="698500" algn="l"/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The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ways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which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they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have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encouraged others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join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HASSRA</a:t>
            </a:r>
            <a:r>
              <a:rPr sz="1400" spc="-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and/or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participate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HASSRA</a:t>
            </a:r>
            <a:r>
              <a:rPr sz="1400" spc="-9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activities.</a:t>
            </a:r>
            <a:endParaRPr sz="1400" dirty="0">
              <a:latin typeface="Arial"/>
              <a:cs typeface="Arial"/>
            </a:endParaRPr>
          </a:p>
          <a:p>
            <a:pPr marL="698500" indent="-229235">
              <a:lnSpc>
                <a:spcPts val="1670"/>
              </a:lnSpc>
              <a:buChar char="•"/>
              <a:tabLst>
                <a:tab pos="698500" algn="l"/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Anything else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that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makes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them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‘stand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out’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as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new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HASSRA</a:t>
            </a:r>
            <a:r>
              <a:rPr sz="1400" spc="-9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volunteer.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How</a:t>
            </a:r>
            <a:r>
              <a:rPr sz="14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14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enter:</a:t>
            </a:r>
            <a:r>
              <a:rPr sz="1400" b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submission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contain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details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nomination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year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only.</a:t>
            </a:r>
            <a:r>
              <a:rPr sz="140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It should</a:t>
            </a:r>
            <a:r>
              <a:rPr lang="en-GB" sz="1400" spc="-1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be</a:t>
            </a:r>
            <a:r>
              <a:rPr lang="en-GB" sz="1400" spc="-55" dirty="0">
                <a:latin typeface="Arial"/>
                <a:cs typeface="Arial"/>
              </a:rPr>
              <a:t> made on the Individual Award submission template, </a:t>
            </a:r>
            <a:r>
              <a:rPr lang="en-GB" sz="1400" dirty="0">
                <a:latin typeface="Arial"/>
                <a:cs typeface="Arial"/>
              </a:rPr>
              <a:t>limited</a:t>
            </a:r>
            <a:r>
              <a:rPr lang="en-GB" sz="1400" spc="-3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to</a:t>
            </a:r>
            <a:r>
              <a:rPr lang="en-GB" sz="1400" spc="-55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a</a:t>
            </a:r>
            <a:r>
              <a:rPr lang="en-GB" sz="1400" spc="-3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maximum</a:t>
            </a:r>
            <a:r>
              <a:rPr lang="en-GB" sz="1400" spc="-35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of</a:t>
            </a:r>
            <a:r>
              <a:rPr lang="en-GB" sz="1400" spc="-3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3</a:t>
            </a:r>
            <a:r>
              <a:rPr lang="en-GB" sz="1400" spc="-55" dirty="0">
                <a:latin typeface="Arial"/>
                <a:cs typeface="Arial"/>
              </a:rPr>
              <a:t> </a:t>
            </a:r>
            <a:r>
              <a:rPr lang="en-GB" sz="1400" spc="-10" dirty="0">
                <a:latin typeface="Arial"/>
                <a:cs typeface="Arial"/>
              </a:rPr>
              <a:t>pages. </a:t>
            </a:r>
            <a:endParaRPr sz="1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390573" y="142821"/>
            <a:ext cx="10058400" cy="780392"/>
          </a:xfrm>
          <a:prstGeom prst="rect">
            <a:avLst/>
          </a:prstGeom>
        </p:spPr>
        <p:txBody>
          <a:bodyPr vert="horz" wrap="square" lIns="0" tIns="224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Innovation</a:t>
            </a:r>
            <a:r>
              <a:rPr sz="3600" b="1" spc="-2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spc="-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3319" y="1787398"/>
            <a:ext cx="11559540" cy="370229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</a:pP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Overview: </a:t>
            </a:r>
            <a:r>
              <a:rPr sz="1400" dirty="0">
                <a:latin typeface="Arial"/>
                <a:cs typeface="Arial"/>
              </a:rPr>
              <a:t>Innovation is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continuous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learning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process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we’re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always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on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lookout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new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innovative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ways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recruit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new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members.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This </a:t>
            </a:r>
            <a:r>
              <a:rPr sz="1400" dirty="0">
                <a:latin typeface="Arial"/>
                <a:cs typeface="Arial"/>
              </a:rPr>
              <a:t>new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will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go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individual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or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club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which has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introduced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something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new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during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year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question.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could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new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activity,</a:t>
            </a:r>
            <a:r>
              <a:rPr sz="1400" dirty="0">
                <a:latin typeface="Arial"/>
                <a:cs typeface="Arial"/>
              </a:rPr>
              <a:t> process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or </a:t>
            </a:r>
            <a:r>
              <a:rPr sz="1400" dirty="0">
                <a:latin typeface="Arial"/>
                <a:cs typeface="Arial"/>
              </a:rPr>
              <a:t>product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that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attracted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new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members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engaged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existing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members.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Content:</a:t>
            </a:r>
            <a:r>
              <a:rPr sz="14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submission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include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following:</a:t>
            </a:r>
            <a:endParaRPr sz="1400" dirty="0">
              <a:latin typeface="Arial"/>
              <a:cs typeface="Arial"/>
            </a:endParaRPr>
          </a:p>
          <a:p>
            <a:pPr marL="698500" indent="-229235">
              <a:lnSpc>
                <a:spcPct val="100000"/>
              </a:lnSpc>
              <a:spcBef>
                <a:spcPts val="5"/>
              </a:spcBef>
              <a:buChar char="•"/>
              <a:tabLst>
                <a:tab pos="698500" algn="l"/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How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you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developed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process,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product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or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activity.</a:t>
            </a:r>
            <a:endParaRPr sz="1400" dirty="0">
              <a:latin typeface="Arial"/>
              <a:cs typeface="Arial"/>
            </a:endParaRPr>
          </a:p>
          <a:p>
            <a:pPr marL="698500" indent="-229235">
              <a:lnSpc>
                <a:spcPct val="100000"/>
              </a:lnSpc>
              <a:buChar char="•"/>
              <a:tabLst>
                <a:tab pos="698500" algn="l"/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How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you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turned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your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ideas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into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practice.</a:t>
            </a:r>
            <a:endParaRPr sz="1400" dirty="0">
              <a:latin typeface="Arial"/>
              <a:cs typeface="Arial"/>
            </a:endParaRPr>
          </a:p>
          <a:p>
            <a:pPr marL="698500" indent="-229235">
              <a:lnSpc>
                <a:spcPct val="100000"/>
              </a:lnSpc>
              <a:buChar char="•"/>
              <a:tabLst>
                <a:tab pos="698500" algn="l"/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How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you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communicated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your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new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approach.</a:t>
            </a:r>
            <a:endParaRPr sz="1400" dirty="0">
              <a:latin typeface="Arial"/>
              <a:cs typeface="Arial"/>
            </a:endParaRPr>
          </a:p>
          <a:p>
            <a:pPr marL="698500" indent="-229235">
              <a:lnSpc>
                <a:spcPct val="100000"/>
              </a:lnSpc>
              <a:buChar char="•"/>
              <a:tabLst>
                <a:tab pos="698500" algn="l"/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The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level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management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support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how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you gained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it.</a:t>
            </a:r>
            <a:endParaRPr sz="1400" dirty="0">
              <a:latin typeface="Arial"/>
              <a:cs typeface="Arial"/>
            </a:endParaRPr>
          </a:p>
          <a:p>
            <a:pPr marL="698500" indent="-229235">
              <a:lnSpc>
                <a:spcPct val="100000"/>
              </a:lnSpc>
              <a:buChar char="•"/>
              <a:tabLst>
                <a:tab pos="698500" algn="l"/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Any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IT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you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may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have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used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help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you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along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way.</a:t>
            </a:r>
            <a:endParaRPr sz="1400" dirty="0">
              <a:latin typeface="Arial"/>
              <a:cs typeface="Arial"/>
            </a:endParaRPr>
          </a:p>
          <a:p>
            <a:pPr marL="698500" indent="-229235">
              <a:lnSpc>
                <a:spcPct val="100000"/>
              </a:lnSpc>
              <a:buChar char="•"/>
              <a:tabLst>
                <a:tab pos="698500" algn="l"/>
                <a:tab pos="699135" algn="l"/>
              </a:tabLst>
            </a:pPr>
            <a:r>
              <a:rPr sz="1400" dirty="0">
                <a:latin typeface="Arial"/>
                <a:cs typeface="Arial"/>
              </a:rPr>
              <a:t>The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number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new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members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recruited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during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year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question.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 dirty="0">
              <a:latin typeface="Arial"/>
              <a:cs typeface="Arial"/>
            </a:endParaRPr>
          </a:p>
          <a:p>
            <a:pPr marL="12700">
              <a:lnSpc>
                <a:spcPts val="1670"/>
              </a:lnSpc>
            </a:pPr>
            <a:r>
              <a:rPr sz="1400" dirty="0">
                <a:latin typeface="Arial"/>
                <a:cs typeface="Arial"/>
              </a:rPr>
              <a:t>The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number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new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members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recruited,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whilst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important,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will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not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overriding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factor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determining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winner.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Innovation will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key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and</a:t>
            </a:r>
            <a:endParaRPr sz="1400" dirty="0">
              <a:latin typeface="Arial"/>
              <a:cs typeface="Arial"/>
            </a:endParaRPr>
          </a:p>
          <a:p>
            <a:pPr marL="12700">
              <a:lnSpc>
                <a:spcPts val="1670"/>
              </a:lnSpc>
            </a:pPr>
            <a:r>
              <a:rPr sz="1400" dirty="0">
                <a:latin typeface="Arial"/>
                <a:cs typeface="Arial"/>
              </a:rPr>
              <a:t>something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other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clubs/regions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may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consider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introducing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future.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How</a:t>
            </a:r>
            <a:r>
              <a:rPr sz="14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sz="14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1F5F"/>
                </a:solidFill>
                <a:latin typeface="Arial"/>
                <a:cs typeface="Arial"/>
              </a:rPr>
              <a:t>enter:</a:t>
            </a:r>
            <a:r>
              <a:rPr sz="1400" b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submission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award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contain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details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nomination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year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only.</a:t>
            </a:r>
            <a:r>
              <a:rPr sz="140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It should</a:t>
            </a:r>
            <a:r>
              <a:rPr lang="en-GB" sz="1400" spc="-1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be</a:t>
            </a:r>
            <a:r>
              <a:rPr lang="en-GB" sz="1400" spc="-55" dirty="0">
                <a:latin typeface="Arial"/>
                <a:cs typeface="Arial"/>
              </a:rPr>
              <a:t> made on the Individual Award submission template, </a:t>
            </a:r>
            <a:r>
              <a:rPr lang="en-GB" sz="1400" dirty="0">
                <a:latin typeface="Arial"/>
                <a:cs typeface="Arial"/>
              </a:rPr>
              <a:t>limited</a:t>
            </a:r>
            <a:r>
              <a:rPr lang="en-GB" sz="1400" spc="-3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to</a:t>
            </a:r>
            <a:r>
              <a:rPr lang="en-GB" sz="1400" spc="-55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a</a:t>
            </a:r>
            <a:r>
              <a:rPr lang="en-GB" sz="1400" spc="-3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maximum</a:t>
            </a:r>
            <a:r>
              <a:rPr lang="en-GB" sz="1400" spc="-35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of</a:t>
            </a:r>
            <a:r>
              <a:rPr lang="en-GB" sz="1400" spc="-30" dirty="0">
                <a:latin typeface="Arial"/>
                <a:cs typeface="Arial"/>
              </a:rPr>
              <a:t> </a:t>
            </a:r>
            <a:r>
              <a:rPr lang="en-GB" sz="1400" dirty="0">
                <a:latin typeface="Arial"/>
                <a:cs typeface="Arial"/>
              </a:rPr>
              <a:t>3</a:t>
            </a:r>
            <a:r>
              <a:rPr lang="en-GB" sz="1400" spc="-55" dirty="0">
                <a:latin typeface="Arial"/>
                <a:cs typeface="Arial"/>
              </a:rPr>
              <a:t> </a:t>
            </a:r>
            <a:r>
              <a:rPr lang="en-GB" sz="1400" spc="-10" dirty="0">
                <a:latin typeface="Arial"/>
                <a:cs typeface="Arial"/>
              </a:rPr>
              <a:t>pages. </a:t>
            </a:r>
            <a:endParaRPr sz="1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92b7d7ff-a00f-4444-8ac2-937e0b716a40" xsi:nil="true"/>
    <lcf76f155ced4ddcb4097134ff3c332f xmlns="6ab915ae-cfed-4af5-99db-bc08d0c842f6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8EC052E089B94EA04646FD32DCE349" ma:contentTypeVersion="15" ma:contentTypeDescription="Create a new document." ma:contentTypeScope="" ma:versionID="b83ca33b38b315669de169ee576513f8">
  <xsd:schema xmlns:xsd="http://www.w3.org/2001/XMLSchema" xmlns:xs="http://www.w3.org/2001/XMLSchema" xmlns:p="http://schemas.microsoft.com/office/2006/metadata/properties" xmlns:ns1="http://schemas.microsoft.com/sharepoint/v3" xmlns:ns2="6ab915ae-cfed-4af5-99db-bc08d0c842f6" xmlns:ns3="92b7d7ff-a00f-4444-8ac2-937e0b716a40" targetNamespace="http://schemas.microsoft.com/office/2006/metadata/properties" ma:root="true" ma:fieldsID="b7a9f6d3c8261cbbb3f4336fd67ee7c7" ns1:_="" ns2:_="" ns3:_="">
    <xsd:import namespace="http://schemas.microsoft.com/sharepoint/v3"/>
    <xsd:import namespace="6ab915ae-cfed-4af5-99db-bc08d0c842f6"/>
    <xsd:import namespace="92b7d7ff-a00f-4444-8ac2-937e0b716a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b915ae-cfed-4af5-99db-bc08d0c842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c33ebcec-c535-4b75-bbfd-3283b9d628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b7d7ff-a00f-4444-8ac2-937e0b716a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5916cada-d3e6-4555-ba5a-6ce78a3fa2e6}" ma:internalName="TaxCatchAll" ma:showField="CatchAllData" ma:web="92b7d7ff-a00f-4444-8ac2-937e0b716a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13700B-B621-4778-B95F-6510ECE30E54}">
  <ds:schemaRefs>
    <ds:schemaRef ds:uri="http://schemas.microsoft.com/office/2006/metadata/properties"/>
    <ds:schemaRef ds:uri="http://www.w3.org/XML/1998/namespace"/>
    <ds:schemaRef ds:uri="http://purl.org/dc/dcmitype/"/>
    <ds:schemaRef ds:uri="92b7d7ff-a00f-4444-8ac2-937e0b716a40"/>
    <ds:schemaRef ds:uri="http://schemas.microsoft.com/office/2006/documentManagement/types"/>
    <ds:schemaRef ds:uri="6ab915ae-cfed-4af5-99db-bc08d0c842f6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D3D7EC5-F626-46B8-9A8C-671D2414EA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ab915ae-cfed-4af5-99db-bc08d0c842f6"/>
    <ds:schemaRef ds:uri="92b7d7ff-a00f-4444-8ac2-937e0b716a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0BD9A4-F91B-4646-B083-FB70476DA457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6f1f6e9-1057-4117-ac28-80cdfe86f8c3}" enabled="0" method="" siteId="{96f1f6e9-1057-4117-ac28-80cdfe86f8c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175</TotalTime>
  <Words>2647</Words>
  <Application>Microsoft Office PowerPoint</Application>
  <PresentationFormat>Widescreen</PresentationFormat>
  <Paragraphs>155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Retrospect</vt:lpstr>
      <vt:lpstr>PowerPoint Presentation</vt:lpstr>
      <vt:lpstr>South East Annual Awards Guidance - 2024</vt:lpstr>
      <vt:lpstr>Best Local Club (Large &amp; Small)</vt:lpstr>
      <vt:lpstr>Business Sponsor of the Year</vt:lpstr>
      <vt:lpstr>Volunteer of the Year</vt:lpstr>
      <vt:lpstr>PowerPoint Presentation</vt:lpstr>
      <vt:lpstr>Best Arts, Crafts &amp; Non Sporting Contributor</vt:lpstr>
      <vt:lpstr>Best Newcomer Award</vt:lpstr>
      <vt:lpstr>Innovation Award</vt:lpstr>
      <vt:lpstr>PowerPoint Presentation</vt:lpstr>
      <vt:lpstr>Merit Award</vt:lpstr>
      <vt:lpstr>Winners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Waters Keith DWP SERVICE PLANNING AND DELIVERY</dc:creator>
  <cp:lastModifiedBy>WATERS KEITH DWP Service Delivery Optimisation</cp:lastModifiedBy>
  <cp:revision>9</cp:revision>
  <cp:lastPrinted>2024-01-17T11:12:30Z</cp:lastPrinted>
  <dcterms:created xsi:type="dcterms:W3CDTF">2024-01-17T09:06:51Z</dcterms:created>
  <dcterms:modified xsi:type="dcterms:W3CDTF">2025-01-10T14:37:46Z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0x010100A58EC052E089B94EA04646FD32DCE349</vt:lpwstr>
  </property>
  <property fmtid="{D5CDD505-2E9C-101B-9397-08002B2CF9AE}" pid="3" name="MediaServiceImageTags">
    <vt:lpwstr/>
  </property>
</Properties>
</file>