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281AF6-E2F5-29FB-0552-A8BDDEB4578C}" v="6" dt="2024-12-13T14:23:36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blett Gareth DWP FG Risk and Resilience" userId="5c2258a9-663d-4990-91e1-4719ac4a7c2e" providerId="ADAL" clId="{8A1BFB93-7BF4-42E3-A5F7-79669F3E6231}"/>
    <pc:docChg chg="modSld">
      <pc:chgData name="Niblett Gareth DWP FG Risk and Resilience" userId="5c2258a9-663d-4990-91e1-4719ac4a7c2e" providerId="ADAL" clId="{8A1BFB93-7BF4-42E3-A5F7-79669F3E6231}" dt="2024-12-13T14:58:14.335" v="0" actId="20577"/>
      <pc:docMkLst>
        <pc:docMk/>
      </pc:docMkLst>
      <pc:sldChg chg="modSp mod">
        <pc:chgData name="Niblett Gareth DWP FG Risk and Resilience" userId="5c2258a9-663d-4990-91e1-4719ac4a7c2e" providerId="ADAL" clId="{8A1BFB93-7BF4-42E3-A5F7-79669F3E6231}" dt="2024-12-13T14:58:14.335" v="0" actId="20577"/>
        <pc:sldMkLst>
          <pc:docMk/>
          <pc:sldMk cId="4010544808" sldId="256"/>
        </pc:sldMkLst>
        <pc:spChg chg="mod">
          <ac:chgData name="Niblett Gareth DWP FG Risk and Resilience" userId="5c2258a9-663d-4990-91e1-4719ac4a7c2e" providerId="ADAL" clId="{8A1BFB93-7BF4-42E3-A5F7-79669F3E6231}" dt="2024-12-13T14:58:14.335" v="0" actId="20577"/>
          <ac:spMkLst>
            <pc:docMk/>
            <pc:sldMk cId="4010544808" sldId="256"/>
            <ac:spMk id="5" creationId="{06164125-7E4D-4748-B7A2-0FDF3120B5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84D55-2110-4DF5-9203-6788F07A0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82C0B-8D7C-47D9-9E6D-A3AAF4BA9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9DC93-5626-4026-AD17-A0A07462C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35-CA09-45C0-9F60-B804F74A1AC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52D4B-F053-4D1C-9D45-D0171D228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1A102-94E2-478F-85B1-B91021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30E7-BC93-44C2-B414-673375E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7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C41A5-D202-4312-823F-A855BE16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CC03B5-8586-4370-8103-455A3142F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2F345-3F01-4D75-9F15-6225BA8F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35-CA09-45C0-9F60-B804F74A1AC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55B90-C488-43A5-BBF1-AA56EF2F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6050C-BE0A-4283-9F39-29FE2BCA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30E7-BC93-44C2-B414-673375E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38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FCD9A6-D289-4337-9432-41BE503AEA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DE2A5-12B2-4F54-A45B-81E1C97C0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94AC9-AF6E-4B9D-9ACC-3B08DD403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35-CA09-45C0-9F60-B804F74A1AC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395FA-FA64-46C8-8746-99B587F9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1472E-8424-4581-9F87-03A9B18AB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30E7-BC93-44C2-B414-673375E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595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D0390-A859-4230-A58F-DFF4BBE9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04B55-7110-4114-9274-B019907D3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45D8C-14B6-454D-BDAE-38D84AF45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35-CA09-45C0-9F60-B804F74A1AC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9919D-EC25-4067-8781-5DD8172F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015EE-EAF8-47A4-B946-53F59536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30E7-BC93-44C2-B414-673375E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48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3609-4CFB-4C54-9D13-7DB73D56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7EAB7-6143-4031-8C08-A3A11D46A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D4957-1F7F-4605-BF3B-7B12E81D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35-CA09-45C0-9F60-B804F74A1AC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F19C8-745E-42E8-8DC3-C62E1216F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8BA5C-150F-4851-80DA-6423CC74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30E7-BC93-44C2-B414-673375E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05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AE7-BD66-413D-AC7C-217F8CC25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005A0-3676-4248-A095-7AAB03280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3964B-074E-41BF-889D-73D6FCA78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0D62C-015B-4437-AD7E-607BEAED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35-CA09-45C0-9F60-B804F74A1AC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20C1B5-350F-4CF6-9682-7C2FFAF0C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7CB23-AA3E-4D78-822D-2A45C51F9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30E7-BC93-44C2-B414-673375E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9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98D4-46E9-4B8E-8E22-0E9A25C8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DB4BF-F108-4138-8553-9993EE20D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420EE-AF0B-4E6A-B268-26EC9942C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967D4-81D0-4691-AEDB-0DBDB7D52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6EFA3A-77DE-4D17-81FC-34D264D61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814CD3-A224-4CBF-8623-3B474DA4A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35-CA09-45C0-9F60-B804F74A1AC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414BEF-EE0F-4B9A-AA7C-AE3BB24A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975F05-123F-4F02-A00A-793D06BFE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30E7-BC93-44C2-B414-673375E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24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0BBA4-0576-4366-9DB5-BA87DE46C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1F919-4884-4FDA-AD3B-860E4E39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35-CA09-45C0-9F60-B804F74A1AC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604A-ACB1-4FD7-AA46-30723A72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2820-F3A4-4C63-87B6-FD7C09FA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30E7-BC93-44C2-B414-673375E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73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9E151-6F2B-4F88-B13A-4B07E6B9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35-CA09-45C0-9F60-B804F74A1AC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D121BD-D632-4721-9271-0B3BECE1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1BB12-C37A-47E3-A941-BD4DABE1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30E7-BC93-44C2-B414-673375E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2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39442-A9DE-463E-AABE-0D9535824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EEF6B-EB9A-4B39-A70E-ECC5DCADA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3CD0CD-9C07-4762-8E69-BCD206F33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C2D37-30B8-4063-BC8E-347854F2B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35-CA09-45C0-9F60-B804F74A1AC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A75EC-0642-4446-8BA2-7A7919A9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46B32F-E0FC-479B-A1FA-A30C95D9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30E7-BC93-44C2-B414-673375E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4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F220D-7C0A-4BE9-9A7C-FE1A69315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AE393-89B9-4A73-8941-651518879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9818D-4CB7-4F6C-9576-BE34C3CFA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359FC-AE1D-495D-AE6A-94747AB5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72935-CA09-45C0-9F60-B804F74A1AC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64C53-6F4F-4C32-8170-697392720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3009D-795B-4D3A-9DFB-3FCC73AAD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330E7-BC93-44C2-B414-673375E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49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B62C50-82E7-4849-A77E-E5C8A0DE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23635-02C8-456A-B575-D4BF958BA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347B1-97F1-4485-B0BC-B63845B33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72935-CA09-45C0-9F60-B804F74A1ACF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16DBF-82F3-45B7-8EBF-3874E74FD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046E8-1DBC-44FE-844E-7CE7F3439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330E7-BC93-44C2-B414-673375E91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0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4C2A79-4FF7-47CC-B24C-F8F222CCD98B}"/>
              </a:ext>
            </a:extLst>
          </p:cNvPr>
          <p:cNvSpPr txBox="1"/>
          <p:nvPr/>
        </p:nvSpPr>
        <p:spPr>
          <a:xfrm>
            <a:off x="158946" y="121202"/>
            <a:ext cx="11887200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8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 Concert Cashback Offer</a:t>
            </a:r>
            <a:endParaRPr lang="en-US" sz="3200" b="1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>
              <a:solidFill>
                <a:srgbClr val="1F4E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600" dirty="0">
                <a:solidFill>
                  <a:srgbClr val="C00000"/>
                </a:solidFill>
                <a:latin typeface="Arial"/>
                <a:cs typeface="Arial"/>
              </a:rPr>
              <a:t>Enjoy a music concert in 2025 and </a:t>
            </a:r>
            <a:r>
              <a:rPr lang="en-GB" sz="2600" dirty="0">
                <a:solidFill>
                  <a:srgbClr val="C00000"/>
                </a:solidFill>
                <a:latin typeface="Arial"/>
                <a:ea typeface="+mn-lt"/>
                <a:cs typeface="Arial"/>
              </a:rPr>
              <a:t>receive </a:t>
            </a:r>
            <a:r>
              <a:rPr lang="en-GB" sz="2600" u="sng" dirty="0">
                <a:solidFill>
                  <a:srgbClr val="C00000"/>
                </a:solidFill>
                <a:latin typeface="Arial"/>
                <a:ea typeface="+mn-lt"/>
                <a:cs typeface="Arial"/>
              </a:rPr>
              <a:t>10% cashback</a:t>
            </a:r>
            <a:r>
              <a:rPr lang="en-GB" sz="2600" dirty="0">
                <a:solidFill>
                  <a:srgbClr val="C00000"/>
                </a:solidFill>
                <a:latin typeface="Arial"/>
                <a:ea typeface="+mn-lt"/>
                <a:cs typeface="Arial"/>
              </a:rPr>
              <a:t> on your tickets courtesy of HASSRA West Midlands</a:t>
            </a:r>
            <a:endParaRPr lang="en-GB" sz="2600" b="1" dirty="0">
              <a:solidFill>
                <a:srgbClr val="C00000"/>
              </a:solidFill>
              <a:latin typeface="Arial"/>
              <a:ea typeface="+mn-lt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64125-7E4D-4748-B7A2-0FDF3120B5A1}"/>
              </a:ext>
            </a:extLst>
          </p:cNvPr>
          <p:cNvSpPr txBox="1"/>
          <p:nvPr/>
        </p:nvSpPr>
        <p:spPr>
          <a:xfrm>
            <a:off x="262269" y="2044033"/>
            <a:ext cx="7664683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b="1" u="sng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Terms &amp; Conditions: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1F4E79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10% cashback is available on x</a:t>
            </a:r>
            <a:r>
              <a:rPr lang="en-GB" sz="1400" dirty="0">
                <a:solidFill>
                  <a:srgbClr val="1F4E79"/>
                </a:solidFill>
                <a:latin typeface="Arial"/>
                <a:ea typeface="Times New Roman" panose="02020603050405020304" pitchFamily="18" charset="0"/>
                <a:cs typeface="Arial"/>
              </a:rPr>
              <a:t>2</a:t>
            </a:r>
            <a:r>
              <a:rPr lang="en-GB" sz="1400" dirty="0">
                <a:solidFill>
                  <a:srgbClr val="1F4E79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 tickets purchased</a:t>
            </a:r>
            <a:r>
              <a:rPr lang="en-GB" sz="1400" dirty="0">
                <a:solidFill>
                  <a:srgbClr val="1F4E79"/>
                </a:solidFill>
                <a:latin typeface="Arial"/>
                <a:ea typeface="Times New Roman" panose="02020603050405020304" pitchFamily="18" charset="0"/>
                <a:cs typeface="Arial"/>
              </a:rPr>
              <a:t>, up to a maximum value of £100 per ticket (maximum cashback value £20.00).</a:t>
            </a:r>
          </a:p>
          <a:p>
            <a:pPr marL="342900" indent="-342900" fontAlgn="base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1F4E79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Members are eligible to claim for one music concert </a:t>
            </a:r>
            <a:r>
              <a:rPr lang="en-GB" sz="1400" dirty="0">
                <a:solidFill>
                  <a:srgbClr val="1F4E79"/>
                </a:solidFill>
                <a:latin typeface="Arial"/>
                <a:ea typeface="Times New Roman" panose="02020603050405020304" pitchFamily="18" charset="0"/>
                <a:cs typeface="Arial"/>
              </a:rPr>
              <a:t>/ festival (in the UK) </a:t>
            </a:r>
            <a:r>
              <a:rPr lang="en-GB" sz="1400" dirty="0">
                <a:solidFill>
                  <a:srgbClr val="1F4E79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throughout the duration of the offer between 01/01/2025 – 31/12/2025.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1F4E79"/>
                </a:solidFill>
                <a:latin typeface="Arial"/>
                <a:ea typeface="Times New Roman" panose="02020603050405020304" pitchFamily="18" charset="0"/>
                <a:cs typeface="Arial"/>
              </a:rPr>
              <a:t>The music concert must take place in 2025.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1F4E79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Cashback claims are for </a:t>
            </a:r>
            <a:r>
              <a:rPr lang="en-GB" sz="1400" u="sng" dirty="0">
                <a:solidFill>
                  <a:srgbClr val="1F4E79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tickets only</a:t>
            </a:r>
            <a:r>
              <a:rPr lang="en-GB" sz="1400" dirty="0">
                <a:solidFill>
                  <a:srgbClr val="1F4E79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. No other items purchased, for example programmes, souvenirs, car parking, travel or refreshments are eligible for cashback.</a:t>
            </a:r>
            <a:r>
              <a:rPr lang="en-US" sz="1400" dirty="0">
                <a:solidFill>
                  <a:srgbClr val="1F4E79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​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rgbClr val="1F4E79"/>
                </a:solidFill>
                <a:latin typeface="Arial"/>
                <a:ea typeface="Times New Roman" panose="02020603050405020304" pitchFamily="18" charset="0"/>
                <a:cs typeface="Arial"/>
              </a:rPr>
              <a:t>Tickets for musical theatre are not eligible for this </a:t>
            </a:r>
            <a:r>
              <a:rPr lang="en-US" sz="1400">
                <a:solidFill>
                  <a:srgbClr val="1F4E79"/>
                </a:solidFill>
                <a:latin typeface="Arial"/>
                <a:ea typeface="Times New Roman" panose="02020603050405020304" pitchFamily="18" charset="0"/>
                <a:cs typeface="Arial"/>
              </a:rPr>
              <a:t>offer.</a:t>
            </a:r>
            <a:endParaRPr lang="en-US" sz="1400" dirty="0">
              <a:solidFill>
                <a:srgbClr val="1F4E79"/>
              </a:solidFill>
              <a:effectLst/>
              <a:latin typeface="Arial"/>
              <a:ea typeface="Times New Roman" panose="02020603050405020304" pitchFamily="18" charset="0"/>
              <a:cs typeface="Arial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Members will be reimbursed via BACS payment to the value of 10% of the original ticket costs. </a:t>
            </a:r>
          </a:p>
          <a:p>
            <a:pPr marL="342900" indent="-342900" fontAlgn="base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1F4E79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Cashback claims must be received by </a:t>
            </a:r>
            <a:r>
              <a:rPr lang="en-GB" sz="1400" b="1" u="sng" dirty="0">
                <a:solidFill>
                  <a:srgbClr val="1F4E79"/>
                </a:solidFill>
                <a:latin typeface="Arial"/>
                <a:ea typeface="Times New Roman" panose="02020603050405020304" pitchFamily="18" charset="0"/>
                <a:cs typeface="Arial"/>
              </a:rPr>
              <a:t>midnight on Saturday 27 December 2025.</a:t>
            </a:r>
            <a:r>
              <a:rPr lang="en-GB" sz="1400" dirty="0">
                <a:solidFill>
                  <a:srgbClr val="1F4E79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 You will not be able to submit a cashback claim beyond this date.</a:t>
            </a:r>
            <a:endParaRPr lang="en-GB" sz="1400" dirty="0">
              <a:solidFill>
                <a:srgbClr val="1F4E79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  <a:p>
            <a:pPr marL="342900" indent="-342900" fontAlgn="base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1F4E79"/>
                </a:solidFill>
                <a:latin typeface="Arial"/>
                <a:ea typeface="Calibri"/>
                <a:cs typeface="Arial"/>
              </a:rPr>
              <a:t>HASSRA West Midlands reserves the right to withdraw this cashback offer at any time and without prior notice.</a:t>
            </a:r>
            <a:endParaRPr lang="en-GB" sz="1400" dirty="0">
              <a:solidFill>
                <a:srgbClr val="1F4E7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Symbol" panose="05050102010706020507" pitchFamily="18" charset="2"/>
              <a:buChar char=""/>
            </a:pPr>
            <a:endParaRPr lang="en-GB" sz="1400" dirty="0">
              <a:solidFill>
                <a:srgbClr val="1F4E7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fontAlgn="base"/>
            <a:r>
              <a:rPr lang="en-GB" sz="1400" b="1" u="sng" dirty="0">
                <a:solidFill>
                  <a:srgbClr val="1F4E7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to Claim: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Claim cashback through the </a:t>
            </a:r>
            <a:r>
              <a:rPr lang="en-GB" sz="1400" i="1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‘Claim Cashback’ </a:t>
            </a:r>
            <a:r>
              <a:rPr lang="en-GB" sz="1400" dirty="0"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icon within your HASSRA Live account.</a:t>
            </a:r>
          </a:p>
          <a:p>
            <a:pPr marL="342900" indent="-342900" fontAlgn="base">
              <a:buFont typeface="Symbol" panose="05050102010706020507" pitchFamily="18" charset="2"/>
              <a:buChar char=""/>
            </a:pPr>
            <a:r>
              <a:rPr lang="en-GB" sz="1400" dirty="0">
                <a:solidFill>
                  <a:srgbClr val="1F4E79"/>
                </a:solidFill>
                <a:latin typeface="Arial"/>
                <a:ea typeface="Calibri" panose="020F0502020204030204" pitchFamily="34" charset="0"/>
                <a:cs typeface="Arial"/>
              </a:rPr>
              <a:t>Tickets / booking confirmation detailing the cost will need to be uploaded as part of your claim. </a:t>
            </a:r>
            <a:endParaRPr lang="en-GB" sz="1400" dirty="0">
              <a:solidFill>
                <a:srgbClr val="1F4E7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98E9BB-55F9-408D-AC22-B536E00ABB07}"/>
              </a:ext>
            </a:extLst>
          </p:cNvPr>
          <p:cNvSpPr/>
          <p:nvPr/>
        </p:nvSpPr>
        <p:spPr>
          <a:xfrm>
            <a:off x="145854" y="106586"/>
            <a:ext cx="11900291" cy="6644828"/>
          </a:xfrm>
          <a:prstGeom prst="rect">
            <a:avLst/>
          </a:prstGeom>
          <a:noFill/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8824228-D4DC-4B1B-BFFD-CF2457602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560" y="5755246"/>
            <a:ext cx="885619" cy="881991"/>
          </a:xfrm>
          <a:prstGeom prst="rect">
            <a:avLst/>
          </a:prstGeom>
        </p:spPr>
      </p:pic>
      <p:pic>
        <p:nvPicPr>
          <p:cNvPr id="6" name="Picture 5" descr="Torso and hands of man in vintage brown leather jacket and floral western shirt playing acoustic guitar">
            <a:extLst>
              <a:ext uri="{FF2B5EF4-FFF2-40B4-BE49-F238E27FC236}">
                <a16:creationId xmlns:a16="http://schemas.microsoft.com/office/drawing/2014/main" id="{6844F1B1-4F00-941D-0A54-BD0438A9D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41" y="2044033"/>
            <a:ext cx="1427340" cy="95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Student playing the violin">
            <a:extLst>
              <a:ext uri="{FF2B5EF4-FFF2-40B4-BE49-F238E27FC236}">
                <a16:creationId xmlns:a16="http://schemas.microsoft.com/office/drawing/2014/main" id="{553A53C2-EF4A-503E-CAA0-308ACAD45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260" y="2995593"/>
            <a:ext cx="1427340" cy="95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Microphone in a bar">
            <a:extLst>
              <a:ext uri="{FF2B5EF4-FFF2-40B4-BE49-F238E27FC236}">
                <a16:creationId xmlns:a16="http://schemas.microsoft.com/office/drawing/2014/main" id="{203913D1-7ABE-ABBD-ABF8-0BB74E8C8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7787" y="3022156"/>
            <a:ext cx="1399394" cy="932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Pink and blue musical note">
            <a:extLst>
              <a:ext uri="{FF2B5EF4-FFF2-40B4-BE49-F238E27FC236}">
                <a16:creationId xmlns:a16="http://schemas.microsoft.com/office/drawing/2014/main" id="{6FBF06F1-0798-1184-2457-965801AA5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529" y="2044033"/>
            <a:ext cx="1427340" cy="95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A red balloons with numbers and a black background&#10;&#10;Description automatically generated">
            <a:extLst>
              <a:ext uri="{FF2B5EF4-FFF2-40B4-BE49-F238E27FC236}">
                <a16:creationId xmlns:a16="http://schemas.microsoft.com/office/drawing/2014/main" id="{C9F6748E-526C-48C7-810A-EB28C8936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9841" y="3851514"/>
            <a:ext cx="3103790" cy="2439761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47B23DF-CF82-2253-3FC6-04FC2126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451" y="6178044"/>
            <a:ext cx="1957041" cy="49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544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0DE348D658D24993A931635F4C7A99" ma:contentTypeVersion="21" ma:contentTypeDescription="Create a new document." ma:contentTypeScope="" ma:versionID="a8c97d62abfac3b48cf23a3898ab7186">
  <xsd:schema xmlns:xsd="http://www.w3.org/2001/XMLSchema" xmlns:xs="http://www.w3.org/2001/XMLSchema" xmlns:p="http://schemas.microsoft.com/office/2006/metadata/properties" xmlns:ns1="http://schemas.microsoft.com/sharepoint/v3" xmlns:ns2="50c72f5b-9401-418d-a9d7-112b2e13aed0" xmlns:ns3="423ef7b1-2d80-49f6-a1e3-bf87f80564a3" xmlns:ns4="a04dbe3e-63b4-48d2-9d03-f0eb0c7bc09d" targetNamespace="http://schemas.microsoft.com/office/2006/metadata/properties" ma:root="true" ma:fieldsID="1a2cd411dbac6d54ad752b2da562209c" ns1:_="" ns2:_="" ns3:_="" ns4:_="">
    <xsd:import namespace="http://schemas.microsoft.com/sharepoint/v3"/>
    <xsd:import namespace="50c72f5b-9401-418d-a9d7-112b2e13aed0"/>
    <xsd:import namespace="423ef7b1-2d80-49f6-a1e3-bf87f80564a3"/>
    <xsd:import namespace="a04dbe3e-63b4-48d2-9d03-f0eb0c7bc0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ocumentType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72f5b-9401-418d-a9d7-112b2e13a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ocumentType" ma:index="20" nillable="true" ma:displayName="Document Type" ma:format="Dropdown" ma:internalName="DocumentType">
      <xsd:simpleType>
        <xsd:restriction base="dms:Choice">
          <xsd:enumeration value="Invites"/>
          <xsd:enumeration value="Agenda"/>
          <xsd:enumeration value="Attendees"/>
          <xsd:enumeration value="Speeches"/>
          <xsd:enumeration value="Minutes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c33ebcec-c535-4b75-bbfd-3283b9d62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ef7b1-2d80-49f6-a1e3-bf87f80564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4dbe3e-63b4-48d2-9d03-f0eb0c7bc09d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2a3d0a47-3ff1-49f4-b0df-2e3b0f1bf167}" ma:internalName="TaxCatchAll" ma:showField="CatchAllData" ma:web="423ef7b1-2d80-49f6-a1e3-bf87f80564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ocumentType xmlns="50c72f5b-9401-418d-a9d7-112b2e13aed0" xsi:nil="true"/>
    <_ip_UnifiedCompliancePolicyProperties xmlns="http://schemas.microsoft.com/sharepoint/v3" xsi:nil="true"/>
    <TaxCatchAll xmlns="a04dbe3e-63b4-48d2-9d03-f0eb0c7bc09d" xsi:nil="true"/>
    <lcf76f155ced4ddcb4097134ff3c332f xmlns="50c72f5b-9401-418d-a9d7-112b2e13aed0">
      <Terms xmlns="http://schemas.microsoft.com/office/infopath/2007/PartnerControls"/>
    </lcf76f155ced4ddcb4097134ff3c332f>
    <SharedWithUsers xmlns="423ef7b1-2d80-49f6-a1e3-bf87f80564a3">
      <UserInfo>
        <DisplayName>Wright Sonia CMG CMG Delivery Assurance</DisplayName>
        <AccountId>14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8550B05-64D1-47BF-A1EA-E68ADD5F92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81BCA0-DC60-42D0-BAC6-01A151F2EB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c72f5b-9401-418d-a9d7-112b2e13aed0"/>
    <ds:schemaRef ds:uri="423ef7b1-2d80-49f6-a1e3-bf87f80564a3"/>
    <ds:schemaRef ds:uri="a04dbe3e-63b4-48d2-9d03-f0eb0c7bc0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8CDFD6-120E-43E2-9E54-13806DA4D125}">
  <ds:schemaRefs>
    <ds:schemaRef ds:uri="50c72f5b-9401-418d-a9d7-112b2e13aed0"/>
    <ds:schemaRef ds:uri="a04dbe3e-63b4-48d2-9d03-f0eb0c7bc09d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423ef7b1-2d80-49f6-a1e3-bf87f80564a3"/>
  </ds:schemaRefs>
</ds:datastoreItem>
</file>

<file path=docMetadata/LabelInfo.xml><?xml version="1.0" encoding="utf-8"?>
<clbl:labelList xmlns:clbl="http://schemas.microsoft.com/office/2020/mipLabelMetadata">
  <clbl:label id="{88db8f40-be4e-40d3-a776-e8bb5de9f6c4}" enabled="1" method="Privileged" siteId="{96f1f6e9-1057-4117-ac28-80cdfe86f8c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233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Niblett Gareth DWP Change and Resilience Group - Business Continuity and Resilience</dc:creator>
  <cp:lastModifiedBy>Niblett Gareth DWP FG Risk and Resilience</cp:lastModifiedBy>
  <cp:revision>52</cp:revision>
  <dcterms:created xsi:type="dcterms:W3CDTF">2022-02-07T14:09:29Z</dcterms:created>
  <dcterms:modified xsi:type="dcterms:W3CDTF">2024-12-13T14:58:16Z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0x010100A60DE348D658D24993A931635F4C7A99</vt:lpwstr>
  </property>
  <property fmtid="{D5CDD505-2E9C-101B-9397-08002B2CF9AE}" pid="3" name="MediaServiceImageTags">
    <vt:lpwstr/>
  </property>
</Properties>
</file>