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  <a:srgbClr val="800080"/>
    <a:srgbClr val="D4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C66325-9936-4E5B-85E1-D00B642D84F6}" v="6" dt="2023-12-01T10:13:55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4D55-2110-4DF5-9203-6788F07A0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C82C0B-8D7C-47D9-9E6D-A3AAF4BA9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9DC93-5626-4026-AD17-A0A07462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52D4B-F053-4D1C-9D45-D0171D228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1A102-94E2-478F-85B1-B91021AD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C41A5-D202-4312-823F-A855BE166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C03B5-8586-4370-8103-455A3142F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2F345-3F01-4D75-9F15-6225BA8F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55B90-C488-43A5-BBF1-AA56EF2F2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6050C-BE0A-4283-9F39-29FE2BCA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38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FCD9A6-D289-4337-9432-41BE503AE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DE2A5-12B2-4F54-A45B-81E1C97C0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4AC9-AF6E-4B9D-9ACC-3B08DD403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395FA-FA64-46C8-8746-99B587F9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1472E-8424-4581-9F87-03A9B18A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9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0390-A859-4230-A58F-DFF4BBE9D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04B55-7110-4114-9274-B019907D3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45D8C-14B6-454D-BDAE-38D84AF4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9919D-EC25-4067-8781-5DD8172F2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015EE-EAF8-47A4-B946-53F595369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48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3609-4CFB-4C54-9D13-7DB73D569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7EAB7-6143-4031-8C08-A3A11D46A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D4957-1F7F-4605-BF3B-7B12E81D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F19C8-745E-42E8-8DC3-C62E1216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8BA5C-150F-4851-80DA-6423CC74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05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1AE7-BD66-413D-AC7C-217F8CC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005A0-3676-4248-A095-7AAB03280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3964B-074E-41BF-889D-73D6FCA78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0D62C-015B-4437-AD7E-607BEAEDD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0C1B5-350F-4CF6-9682-7C2FFAF0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7CB23-AA3E-4D78-822D-2A45C51F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09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98D4-46E9-4B8E-8E22-0E9A25C8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DB4BF-F108-4138-8553-9993EE20D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420EE-AF0B-4E6A-B268-26EC9942C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967D4-81D0-4691-AEDB-0DBDB7D52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EFA3A-77DE-4D17-81FC-34D264D61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814CD3-A224-4CBF-8623-3B474DA4A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14BEF-EE0F-4B9A-AA7C-AE3BB24A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75F05-123F-4F02-A00A-793D06BFE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24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0BBA4-0576-4366-9DB5-BA87DE46C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61F919-4884-4FDA-AD3B-860E4E397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0604A-ACB1-4FD7-AA46-30723A72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D2820-F3A4-4C63-87B6-FD7C09FA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73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E9E151-6F2B-4F88-B13A-4B07E6B9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D121BD-D632-4721-9271-0B3BECE1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1BB12-C37A-47E3-A941-BD4DABE1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32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39442-A9DE-463E-AABE-0D9535824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EEF6B-EB9A-4B39-A70E-ECC5DCADA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CD0CD-9C07-4762-8E69-BCD206F33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C2D37-30B8-4063-BC8E-347854F2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A75EC-0642-4446-8BA2-7A7919A90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6B32F-E0FC-479B-A1FA-A30C95D9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44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F220D-7C0A-4BE9-9A7C-FE1A69315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6AE393-89B9-4A73-8941-651518879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9818D-4CB7-4F6C-9576-BE34C3CFA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359FC-AE1D-495D-AE6A-94747AB5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64C53-6F4F-4C32-8170-69739272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3009D-795B-4D3A-9DFB-3FCC73AA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9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B62C50-82E7-4849-A77E-E5C8A0DE6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23635-02C8-456A-B575-D4BF958BA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347B1-97F1-4485-B0BC-B63845B33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2935-CA09-45C0-9F60-B804F74A1ACF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16DBF-82F3-45B7-8EBF-3874E74FD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046E8-1DBC-44FE-844E-7CE7F3439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30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4C2A79-4FF7-47CC-B24C-F8F222CCD98B}"/>
              </a:ext>
            </a:extLst>
          </p:cNvPr>
          <p:cNvSpPr txBox="1"/>
          <p:nvPr/>
        </p:nvSpPr>
        <p:spPr>
          <a:xfrm>
            <a:off x="145855" y="272238"/>
            <a:ext cx="11887200" cy="25237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8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Trust Cashback Offer</a:t>
            </a:r>
            <a:endParaRPr lang="en-GB" sz="5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600" dirty="0">
                <a:solidFill>
                  <a:srgbClr val="1F4E79"/>
                </a:solidFill>
                <a:latin typeface="Arial"/>
                <a:ea typeface="+mn-lt"/>
                <a:cs typeface="Arial"/>
              </a:rPr>
              <a:t>Join the National Trust and receive 15% cashback on your membership courtesy of HASSRA West Midlands</a:t>
            </a:r>
          </a:p>
          <a:p>
            <a:pPr algn="ctr"/>
            <a:endParaRPr lang="en-GB" sz="1200" b="1" dirty="0">
              <a:solidFill>
                <a:srgbClr val="1F4E79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days out, with great savings from HASSRA!</a:t>
            </a:r>
          </a:p>
          <a:p>
            <a:pPr algn="ctr"/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Simply purchase your annual membership and claim your cashback</a:t>
            </a:r>
            <a:endParaRPr lang="en-GB" sz="1400" b="1" dirty="0">
              <a:solidFill>
                <a:srgbClr val="1F4E79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164125-7E4D-4748-B7A2-0FDF3120B5A1}"/>
              </a:ext>
            </a:extLst>
          </p:cNvPr>
          <p:cNvSpPr txBox="1"/>
          <p:nvPr/>
        </p:nvSpPr>
        <p:spPr>
          <a:xfrm>
            <a:off x="257919" y="2940319"/>
            <a:ext cx="11646094" cy="31188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000"/>
              </a:spcBef>
            </a:pPr>
            <a:r>
              <a:rPr lang="en-GB" sz="1400" b="1" u="sng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 &amp; Conditions: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15% cashback is available on annual membership to join the National Trust from 01/12/2023 to 31/12/2023.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Lifetime membership is excluded from this offer.</a:t>
            </a:r>
            <a:endParaRPr lang="en-GB" dirty="0"/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Confirmation of purchase / email receipt must be attached to the cashback claim.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Members will be reimbursed via BACS to the value of 15% of the annual membership cost.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one claim per member is permitted for the duration of this offer.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offer is available for new memberships and annual renewals only.</a:t>
            </a:r>
            <a:endParaRPr lang="en-GB" sz="1400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HASSRA West Midlands reserves the right to withdraw this cashback offer at any time and without prior notice.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Cashback claims are made through the ‘Claim Cashback’ icon within your HASSRA Live profile.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536BF01-6313-4210-870B-7A3054BD1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019" y="6059122"/>
            <a:ext cx="2463994" cy="62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474E4AB-CD3C-4813-9EEA-5A160DB9DC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76" t="3595" r="6289" b="7517"/>
          <a:stretch/>
        </p:blipFill>
        <p:spPr>
          <a:xfrm>
            <a:off x="8325662" y="5791169"/>
            <a:ext cx="794593" cy="79459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641592-3BCF-41C7-8B59-4C12F02C67AD}"/>
              </a:ext>
            </a:extLst>
          </p:cNvPr>
          <p:cNvSpPr/>
          <p:nvPr/>
        </p:nvSpPr>
        <p:spPr>
          <a:xfrm>
            <a:off x="66675" y="106586"/>
            <a:ext cx="12002990" cy="6679787"/>
          </a:xfrm>
          <a:prstGeom prst="rect">
            <a:avLst/>
          </a:prstGeom>
          <a:noFill/>
          <a:ln w="25400" cmpd="dbl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National Trust - National Biodiversity Network">
            <a:extLst>
              <a:ext uri="{FF2B5EF4-FFF2-40B4-BE49-F238E27FC236}">
                <a16:creationId xmlns:a16="http://schemas.microsoft.com/office/drawing/2014/main" id="{34E805B4-B6C6-0D23-6666-AF764BFCCD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1" t="5172" r="20313" b="5627"/>
          <a:stretch/>
        </p:blipFill>
        <p:spPr bwMode="auto">
          <a:xfrm>
            <a:off x="9442256" y="2957304"/>
            <a:ext cx="2168719" cy="249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54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0DE348D658D24993A931635F4C7A99" ma:contentTypeVersion="19" ma:contentTypeDescription="Create a new document." ma:contentTypeScope="" ma:versionID="4f0dbc5e04e84f2078e71c7505274b68">
  <xsd:schema xmlns:xsd="http://www.w3.org/2001/XMLSchema" xmlns:xs="http://www.w3.org/2001/XMLSchema" xmlns:p="http://schemas.microsoft.com/office/2006/metadata/properties" xmlns:ns1="http://schemas.microsoft.com/sharepoint/v3" xmlns:ns2="50c72f5b-9401-418d-a9d7-112b2e13aed0" xmlns:ns3="423ef7b1-2d80-49f6-a1e3-bf87f80564a3" xmlns:ns4="a04dbe3e-63b4-48d2-9d03-f0eb0c7bc09d" targetNamespace="http://schemas.microsoft.com/office/2006/metadata/properties" ma:root="true" ma:fieldsID="ccd439f99d13fa2cfe5d070994a55d1a" ns1:_="" ns2:_="" ns3:_="" ns4:_="">
    <xsd:import namespace="http://schemas.microsoft.com/sharepoint/v3"/>
    <xsd:import namespace="50c72f5b-9401-418d-a9d7-112b2e13aed0"/>
    <xsd:import namespace="423ef7b1-2d80-49f6-a1e3-bf87f80564a3"/>
    <xsd:import namespace="a04dbe3e-63b4-48d2-9d03-f0eb0c7bc0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DocumentType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72f5b-9401-418d-a9d7-112b2e13a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ocumentType" ma:index="20" nillable="true" ma:displayName="Document Type" ma:format="Dropdown" ma:internalName="DocumentType">
      <xsd:simpleType>
        <xsd:restriction base="dms:Choice">
          <xsd:enumeration value="Invites"/>
          <xsd:enumeration value="Agenda"/>
          <xsd:enumeration value="Attendees"/>
          <xsd:enumeration value="Speeches"/>
          <xsd:enumeration value="Minutes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33ebcec-c535-4b75-bbfd-3283b9d628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ef7b1-2d80-49f6-a1e3-bf87f80564a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dbe3e-63b4-48d2-9d03-f0eb0c7bc09d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a3d0a47-3ff1-49f4-b0df-2e3b0f1bf167}" ma:internalName="TaxCatchAll" ma:showField="CatchAllData" ma:web="423ef7b1-2d80-49f6-a1e3-bf87f80564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DocumentType xmlns="50c72f5b-9401-418d-a9d7-112b2e13aed0" xsi:nil="true"/>
    <_ip_UnifiedCompliancePolicyProperties xmlns="http://schemas.microsoft.com/sharepoint/v3" xsi:nil="true"/>
    <SharedWithUsers xmlns="423ef7b1-2d80-49f6-a1e3-bf87f80564a3">
      <UserInfo>
        <DisplayName>Wright Sonia CMG Dudley CSAC Office</DisplayName>
        <AccountId>14</AccountId>
        <AccountType/>
      </UserInfo>
    </SharedWithUsers>
    <TaxCatchAll xmlns="a04dbe3e-63b4-48d2-9d03-f0eb0c7bc09d" xsi:nil="true"/>
    <lcf76f155ced4ddcb4097134ff3c332f xmlns="50c72f5b-9401-418d-a9d7-112b2e13aed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DBC820-17D1-4D3B-B4C3-33EF7E44A358}">
  <ds:schemaRefs>
    <ds:schemaRef ds:uri="423ef7b1-2d80-49f6-a1e3-bf87f80564a3"/>
    <ds:schemaRef ds:uri="50c72f5b-9401-418d-a9d7-112b2e13aed0"/>
    <ds:schemaRef ds:uri="a04dbe3e-63b4-48d2-9d03-f0eb0c7bc0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08CDFD6-120E-43E2-9E54-13806DA4D125}">
  <ds:schemaRefs>
    <ds:schemaRef ds:uri="423ef7b1-2d80-49f6-a1e3-bf87f80564a3"/>
    <ds:schemaRef ds:uri="50c72f5b-9401-418d-a9d7-112b2e13aed0"/>
    <ds:schemaRef ds:uri="a04dbe3e-63b4-48d2-9d03-f0eb0c7bc09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8550B05-64D1-47BF-A1EA-E68ADD5F92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Niblett Gareth DWP Change and Resilience Group - Business Continuity and Resilience</dc:creator>
  <cp:lastModifiedBy>Niblett Gareth DWP Change and Resilience Group - Business Continuity and Resilience</cp:lastModifiedBy>
  <cp:revision>7</cp:revision>
  <dcterms:created xsi:type="dcterms:W3CDTF">2022-02-07T14:09:29Z</dcterms:created>
  <dcterms:modified xsi:type="dcterms:W3CDTF">2023-12-01T10:17:39Z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0x010100A60DE348D658D24993A931635F4C7A99</vt:lpwstr>
  </property>
  <property fmtid="{D5CDD505-2E9C-101B-9397-08002B2CF9AE}" pid="3" name="MediaServiceImageTags">
    <vt:lpwstr/>
  </property>
</Properties>
</file>