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E79"/>
    <a:srgbClr val="800080"/>
    <a:srgbClr val="D4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C66325-9936-4E5B-85E1-D00B642D84F6}" v="6" dt="2023-12-01T10:13:55.7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84D55-2110-4DF5-9203-6788F07A00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C82C0B-8D7C-47D9-9E6D-A3AAF4BA9A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49DC93-5626-4026-AD17-A0A07462C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2935-CA09-45C0-9F60-B804F74A1ACF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52D4B-F053-4D1C-9D45-D0171D228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1A102-94E2-478F-85B1-B91021ADB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330E7-BC93-44C2-B414-673375E91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79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C41A5-D202-4312-823F-A855BE166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CC03B5-8586-4370-8103-455A3142F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D2F345-3F01-4D75-9F15-6225BA8F6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2935-CA09-45C0-9F60-B804F74A1ACF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E55B90-C488-43A5-BBF1-AA56EF2F2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26050C-BE0A-4283-9F39-29FE2BCAD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330E7-BC93-44C2-B414-673375E91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381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FCD9A6-D289-4337-9432-41BE503AEA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9DE2A5-12B2-4F54-A45B-81E1C97C03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94AC9-AF6E-4B9D-9ACC-3B08DD403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2935-CA09-45C0-9F60-B804F74A1ACF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5395FA-FA64-46C8-8746-99B587F9A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E1472E-8424-4581-9F87-03A9B18AB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330E7-BC93-44C2-B414-673375E91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595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D0390-A859-4230-A58F-DFF4BBE9D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04B55-7110-4114-9274-B019907D3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D45D8C-14B6-454D-BDAE-38D84AF45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2935-CA09-45C0-9F60-B804F74A1ACF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D9919D-EC25-4067-8781-5DD8172F2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5015EE-EAF8-47A4-B946-53F595369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330E7-BC93-44C2-B414-673375E91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484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D3609-4CFB-4C54-9D13-7DB73D569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E7EAB7-6143-4031-8C08-A3A11D46A2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D4957-1F7F-4605-BF3B-7B12E81D5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2935-CA09-45C0-9F60-B804F74A1ACF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F19C8-745E-42E8-8DC3-C62E1216F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8BA5C-150F-4851-80DA-6423CC74F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330E7-BC93-44C2-B414-673375E91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051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E1AE7-BD66-413D-AC7C-217F8CC25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005A0-3676-4248-A095-7AAB032800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B3964B-074E-41BF-889D-73D6FCA781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00D62C-015B-4437-AD7E-607BEAEDD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2935-CA09-45C0-9F60-B804F74A1ACF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20C1B5-350F-4CF6-9682-7C2FFAF0C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87CB23-AA3E-4D78-822D-2A45C51F9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330E7-BC93-44C2-B414-673375E91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091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A98D4-46E9-4B8E-8E22-0E9A25C8C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6DB4BF-F108-4138-8553-9993EE20DF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D420EE-AF0B-4E6A-B268-26EC9942C9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2967D4-81D0-4691-AEDB-0DBDB7D52B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6EFA3A-77DE-4D17-81FC-34D264D615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814CD3-A224-4CBF-8623-3B474DA4A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2935-CA09-45C0-9F60-B804F74A1ACF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414BEF-EE0F-4B9A-AA7C-AE3BB24AF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975F05-123F-4F02-A00A-793D06BFE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330E7-BC93-44C2-B414-673375E91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249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0BBA4-0576-4366-9DB5-BA87DE46C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61F919-4884-4FDA-AD3B-860E4E397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2935-CA09-45C0-9F60-B804F74A1ACF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0604A-ACB1-4FD7-AA46-30723A729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2D2820-F3A4-4C63-87B6-FD7C09FA1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330E7-BC93-44C2-B414-673375E91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732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E9E151-6F2B-4F88-B13A-4B07E6B9B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2935-CA09-45C0-9F60-B804F74A1ACF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D121BD-D632-4721-9271-0B3BECE1D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1BB12-C37A-47E3-A941-BD4DABE18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330E7-BC93-44C2-B414-673375E91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327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39442-A9DE-463E-AABE-0D9535824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DEEF6B-EB9A-4B39-A70E-ECC5DCADA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3CD0CD-9C07-4762-8E69-BCD206F335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9C2D37-30B8-4063-BC8E-347854F2B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2935-CA09-45C0-9F60-B804F74A1ACF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3A75EC-0642-4446-8BA2-7A7919A90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46B32F-E0FC-479B-A1FA-A30C95D93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330E7-BC93-44C2-B414-673375E91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449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F220D-7C0A-4BE9-9A7C-FE1A69315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6AE393-89B9-4A73-8941-651518879E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69818D-4CB7-4F6C-9576-BE34C3CFA0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F359FC-AE1D-495D-AE6A-94747AB56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2935-CA09-45C0-9F60-B804F74A1ACF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664C53-6F4F-4C32-8170-697392720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73009D-795B-4D3A-9DFB-3FCC73AAD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330E7-BC93-44C2-B414-673375E91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490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B62C50-82E7-4849-A77E-E5C8A0DE6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F23635-02C8-456A-B575-D4BF958BA0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347B1-97F1-4485-B0BC-B63845B335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72935-CA09-45C0-9F60-B804F74A1ACF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A16DBF-82F3-45B7-8EBF-3874E74FDE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8046E8-1DBC-44FE-844E-7CE7F3439A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330E7-BC93-44C2-B414-673375E91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308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4C2A79-4FF7-47CC-B24C-F8F222CCD98B}"/>
              </a:ext>
            </a:extLst>
          </p:cNvPr>
          <p:cNvSpPr txBox="1"/>
          <p:nvPr/>
        </p:nvSpPr>
        <p:spPr>
          <a:xfrm>
            <a:off x="145855" y="272238"/>
            <a:ext cx="11887200" cy="252376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4800" b="1" dirty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Trust Cashback Offer</a:t>
            </a:r>
            <a:endParaRPr lang="en-GB" sz="5400" b="1" dirty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 dirty="0">
              <a:solidFill>
                <a:srgbClr val="1F4E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600" dirty="0">
                <a:solidFill>
                  <a:srgbClr val="1F4E79"/>
                </a:solidFill>
                <a:latin typeface="Arial"/>
                <a:ea typeface="+mn-lt"/>
                <a:cs typeface="Arial"/>
              </a:rPr>
              <a:t>Join the National Trust and receive 15% cashback on your membership courtesy of HASSRA West Midlands</a:t>
            </a:r>
          </a:p>
          <a:p>
            <a:pPr algn="ctr"/>
            <a:endParaRPr lang="en-GB" sz="1200" b="1" dirty="0">
              <a:solidFill>
                <a:srgbClr val="1F4E79"/>
              </a:solidFill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Great days out, with great savings from HASSRA!</a:t>
            </a:r>
          </a:p>
          <a:p>
            <a:pPr algn="ctr"/>
            <a:r>
              <a:rPr lang="en-GB" sz="1400" dirty="0">
                <a:solidFill>
                  <a:srgbClr val="1F4E79"/>
                </a:solidFill>
                <a:latin typeface="Arial"/>
                <a:cs typeface="Arial"/>
              </a:rPr>
              <a:t>Simply purchase your annual membership and claim your cashback</a:t>
            </a:r>
            <a:endParaRPr lang="en-GB" sz="1400" b="1" dirty="0">
              <a:solidFill>
                <a:srgbClr val="1F4E79"/>
              </a:solidFill>
              <a:latin typeface="Arial"/>
              <a:ea typeface="Calibri"/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164125-7E4D-4748-B7A2-0FDF3120B5A1}"/>
              </a:ext>
            </a:extLst>
          </p:cNvPr>
          <p:cNvSpPr txBox="1"/>
          <p:nvPr/>
        </p:nvSpPr>
        <p:spPr>
          <a:xfrm>
            <a:off x="257919" y="2940319"/>
            <a:ext cx="11646094" cy="311880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Bef>
                <a:spcPts val="1000"/>
              </a:spcBef>
            </a:pPr>
            <a:r>
              <a:rPr lang="en-GB" sz="1400" b="1" u="sng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Terms &amp; Conditions:</a:t>
            </a: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1F4E79"/>
                </a:solidFill>
                <a:latin typeface="Arial"/>
                <a:cs typeface="Arial"/>
              </a:rPr>
              <a:t>15% cashback is available on annual membership to join the National Trust from 01/12/2023 to 31/12/2023.</a:t>
            </a: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1F4E79"/>
                </a:solidFill>
                <a:latin typeface="Arial"/>
                <a:cs typeface="Arial"/>
              </a:rPr>
              <a:t>Lifetime membership is excluded from this offer.</a:t>
            </a:r>
            <a:endParaRPr lang="en-GB" dirty="0"/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1F4E79"/>
                </a:solidFill>
                <a:latin typeface="Arial"/>
                <a:cs typeface="Arial"/>
              </a:rPr>
              <a:t>Confirmation of purchase / email receipt must be attached to the cashback claim.</a:t>
            </a: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1F4E79"/>
                </a:solidFill>
                <a:latin typeface="Arial"/>
                <a:cs typeface="Arial"/>
              </a:rPr>
              <a:t>Members will be reimbursed via BACS to the value of 15% of the annual membership cost.</a:t>
            </a: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one claim per member is permitted for the duration of this offer.</a:t>
            </a: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This offer is available for new memberships and annual renewals only.</a:t>
            </a:r>
            <a:endParaRPr lang="en-GB" sz="1400" dirty="0">
              <a:solidFill>
                <a:srgbClr val="1F4E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1F4E79"/>
                </a:solidFill>
                <a:latin typeface="Arial"/>
                <a:cs typeface="Arial"/>
              </a:rPr>
              <a:t>HASSRA West Midlands reserves the right to withdraw this cashback offer at any time and without prior notice.</a:t>
            </a: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1F4E79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Cashback claims are made through the ‘Claim Cashback’ icon within your HASSRA Live profile.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536BF01-6313-4210-870B-7A3054BD16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0019" y="6059122"/>
            <a:ext cx="2463994" cy="626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474E4AB-CD3C-4813-9EEA-5A160DB9DC4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176" t="3595" r="6289" b="7517"/>
          <a:stretch/>
        </p:blipFill>
        <p:spPr>
          <a:xfrm>
            <a:off x="8325662" y="5791169"/>
            <a:ext cx="794593" cy="79459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C641592-3BCF-41C7-8B59-4C12F02C67AD}"/>
              </a:ext>
            </a:extLst>
          </p:cNvPr>
          <p:cNvSpPr/>
          <p:nvPr/>
        </p:nvSpPr>
        <p:spPr>
          <a:xfrm>
            <a:off x="66675" y="106586"/>
            <a:ext cx="12002990" cy="6679787"/>
          </a:xfrm>
          <a:prstGeom prst="rect">
            <a:avLst/>
          </a:prstGeom>
          <a:noFill/>
          <a:ln w="25400" cmpd="dbl"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 descr="National Trust - National Biodiversity Network">
            <a:extLst>
              <a:ext uri="{FF2B5EF4-FFF2-40B4-BE49-F238E27FC236}">
                <a16:creationId xmlns:a16="http://schemas.microsoft.com/office/drawing/2014/main" id="{34E805B4-B6C6-0D23-6666-AF764BFCCD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61" t="5172" r="20313" b="5627"/>
          <a:stretch/>
        </p:blipFill>
        <p:spPr bwMode="auto">
          <a:xfrm>
            <a:off x="9442256" y="2957304"/>
            <a:ext cx="2168719" cy="2496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0544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0DE348D658D24993A931635F4C7A99" ma:contentTypeVersion="19" ma:contentTypeDescription="Create a new document." ma:contentTypeScope="" ma:versionID="4f0dbc5e04e84f2078e71c7505274b68">
  <xsd:schema xmlns:xsd="http://www.w3.org/2001/XMLSchema" xmlns:xs="http://www.w3.org/2001/XMLSchema" xmlns:p="http://schemas.microsoft.com/office/2006/metadata/properties" xmlns:ns1="http://schemas.microsoft.com/sharepoint/v3" xmlns:ns2="50c72f5b-9401-418d-a9d7-112b2e13aed0" xmlns:ns3="423ef7b1-2d80-49f6-a1e3-bf87f80564a3" xmlns:ns4="a04dbe3e-63b4-48d2-9d03-f0eb0c7bc09d" targetNamespace="http://schemas.microsoft.com/office/2006/metadata/properties" ma:root="true" ma:fieldsID="ccd439f99d13fa2cfe5d070994a55d1a" ns1:_="" ns2:_="" ns3:_="" ns4:_="">
    <xsd:import namespace="http://schemas.microsoft.com/sharepoint/v3"/>
    <xsd:import namespace="50c72f5b-9401-418d-a9d7-112b2e13aed0"/>
    <xsd:import namespace="423ef7b1-2d80-49f6-a1e3-bf87f80564a3"/>
    <xsd:import namespace="a04dbe3e-63b4-48d2-9d03-f0eb0c7bc09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DocumentType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4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c72f5b-9401-418d-a9d7-112b2e13ae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DocumentType" ma:index="20" nillable="true" ma:displayName="Document Type" ma:format="Dropdown" ma:internalName="DocumentType">
      <xsd:simpleType>
        <xsd:restriction base="dms:Choice">
          <xsd:enumeration value="Invites"/>
          <xsd:enumeration value="Agenda"/>
          <xsd:enumeration value="Attendees"/>
          <xsd:enumeration value="Speeches"/>
          <xsd:enumeration value="Minutes"/>
        </xsd:restriction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c33ebcec-c535-4b75-bbfd-3283b9d628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3ef7b1-2d80-49f6-a1e3-bf87f80564a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4dbe3e-63b4-48d2-9d03-f0eb0c7bc09d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2a3d0a47-3ff1-49f4-b0df-2e3b0f1bf167}" ma:internalName="TaxCatchAll" ma:showField="CatchAllData" ma:web="423ef7b1-2d80-49f6-a1e3-bf87f80564a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DocumentType xmlns="50c72f5b-9401-418d-a9d7-112b2e13aed0" xsi:nil="true"/>
    <_ip_UnifiedCompliancePolicyProperties xmlns="http://schemas.microsoft.com/sharepoint/v3" xsi:nil="true"/>
    <SharedWithUsers xmlns="423ef7b1-2d80-49f6-a1e3-bf87f80564a3">
      <UserInfo>
        <DisplayName>Wright Sonia CMG Dudley CSAC Office</DisplayName>
        <AccountId>14</AccountId>
        <AccountType/>
      </UserInfo>
    </SharedWithUsers>
    <TaxCatchAll xmlns="a04dbe3e-63b4-48d2-9d03-f0eb0c7bc09d" xsi:nil="true"/>
    <lcf76f155ced4ddcb4097134ff3c332f xmlns="50c72f5b-9401-418d-a9d7-112b2e13aed0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6DBC820-17D1-4D3B-B4C3-33EF7E44A358}">
  <ds:schemaRefs>
    <ds:schemaRef ds:uri="423ef7b1-2d80-49f6-a1e3-bf87f80564a3"/>
    <ds:schemaRef ds:uri="50c72f5b-9401-418d-a9d7-112b2e13aed0"/>
    <ds:schemaRef ds:uri="a04dbe3e-63b4-48d2-9d03-f0eb0c7bc09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C08CDFD6-120E-43E2-9E54-13806DA4D125}">
  <ds:schemaRefs>
    <ds:schemaRef ds:uri="423ef7b1-2d80-49f6-a1e3-bf87f80564a3"/>
    <ds:schemaRef ds:uri="50c72f5b-9401-418d-a9d7-112b2e13aed0"/>
    <ds:schemaRef ds:uri="a04dbe3e-63b4-48d2-9d03-f0eb0c7bc09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8550B05-64D1-47BF-A1EA-E68ADD5F925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164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Niblett Gareth DWP Change and Resilience Group - Business Continuity and Resilience</dc:creator>
  <cp:lastModifiedBy>Niblett Gareth DWP Change and Resilience Group - Business Continuity and Resilience</cp:lastModifiedBy>
  <cp:revision>7</cp:revision>
  <dcterms:created xsi:type="dcterms:W3CDTF">2022-02-07T14:09:29Z</dcterms:created>
  <dcterms:modified xsi:type="dcterms:W3CDTF">2023-12-01T10:17:39Z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0x010100A60DE348D658D24993A931635F4C7A99</vt:lpwstr>
  </property>
  <property fmtid="{D5CDD505-2E9C-101B-9397-08002B2CF9AE}" pid="3" name="MediaServiceImageTags">
    <vt:lpwstr/>
  </property>
</Properties>
</file>