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45A3E-19BB-41C9-BD6A-FD4FF87C30F8}" v="197" dt="2025-09-12T08:46:02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D55-2110-4DF5-9203-6788F07A0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82C0B-8D7C-47D9-9E6D-A3AAF4BA9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9DC93-5626-4026-AD17-A0A07462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52D4B-F053-4D1C-9D45-D0171D22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1A102-94E2-478F-85B1-B91021AD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C41A5-D202-4312-823F-A855BE166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C03B5-8586-4370-8103-455A3142F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2F345-3F01-4D75-9F15-6225BA8F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55B90-C488-43A5-BBF1-AA56EF2F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6050C-BE0A-4283-9F39-29FE2BCA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38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CD9A6-D289-4337-9432-41BE503AE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DE2A5-12B2-4F54-A45B-81E1C97C0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4AC9-AF6E-4B9D-9ACC-3B08DD40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395FA-FA64-46C8-8746-99B587F9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472E-8424-4581-9F87-03A9B18A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59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D0390-A859-4230-A58F-DFF4BBE9D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04B55-7110-4114-9274-B019907D3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5D8C-14B6-454D-BDAE-38D84AF4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9919D-EC25-4067-8781-5DD8172F2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015EE-EAF8-47A4-B946-53F595369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8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3609-4CFB-4C54-9D13-7DB73D569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7EAB7-6143-4031-8C08-A3A11D46A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4957-1F7F-4605-BF3B-7B12E81D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F19C8-745E-42E8-8DC3-C62E1216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BA5C-150F-4851-80DA-6423CC74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5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1AE7-BD66-413D-AC7C-217F8CC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005A0-3676-4248-A095-7AAB03280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3964B-074E-41BF-889D-73D6FCA78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0D62C-015B-4437-AD7E-607BEAED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0C1B5-350F-4CF6-9682-7C2FFAF0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7CB23-AA3E-4D78-822D-2A45C51F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9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98D4-46E9-4B8E-8E22-0E9A25C8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DB4BF-F108-4138-8553-9993EE20D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420EE-AF0B-4E6A-B268-26EC9942C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967D4-81D0-4691-AEDB-0DBDB7D52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EFA3A-77DE-4D17-81FC-34D264D61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14CD3-A224-4CBF-8623-3B474DA4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14BEF-EE0F-4B9A-AA7C-AE3BB24A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75F05-123F-4F02-A00A-793D06BFE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24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0BBA4-0576-4366-9DB5-BA87DE46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1F919-4884-4FDA-AD3B-860E4E39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604A-ACB1-4FD7-AA46-30723A72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D2820-F3A4-4C63-87B6-FD7C09FA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3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9E151-6F2B-4F88-B13A-4B07E6B9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121BD-D632-4721-9271-0B3BECE1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1BB12-C37A-47E3-A941-BD4DABE1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2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39442-A9DE-463E-AABE-0D953582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EEF6B-EB9A-4B39-A70E-ECC5DCADA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CD0CD-9C07-4762-8E69-BCD206F33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C2D37-30B8-4063-BC8E-347854F2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A75EC-0642-4446-8BA2-7A7919A9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B32F-E0FC-479B-A1FA-A30C95D9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4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220D-7C0A-4BE9-9A7C-FE1A69315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AE393-89B9-4A73-8941-651518879E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9818D-4CB7-4F6C-9576-BE34C3CFA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359FC-AE1D-495D-AE6A-94747AB5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64C53-6F4F-4C32-8170-69739272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3009D-795B-4D3A-9DFB-3FCC73AA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9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62C50-82E7-4849-A77E-E5C8A0DE6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23635-02C8-456A-B575-D4BF958BA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47B1-97F1-4485-B0BC-B63845B33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2935-CA09-45C0-9F60-B804F74A1ACF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16DBF-82F3-45B7-8EBF-3874E74FD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046E8-1DBC-44FE-844E-7CE7F3439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30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4C2A79-4FF7-47CC-B24C-F8F222CCD98B}"/>
              </a:ext>
            </a:extLst>
          </p:cNvPr>
          <p:cNvSpPr txBox="1"/>
          <p:nvPr/>
        </p:nvSpPr>
        <p:spPr>
          <a:xfrm>
            <a:off x="158946" y="121202"/>
            <a:ext cx="11887200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Theatre Cashback Offer</a:t>
            </a:r>
            <a:endParaRPr lang="en-US" sz="32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40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>
                <a:solidFill>
                  <a:srgbClr val="C00000"/>
                </a:solidFill>
                <a:latin typeface="Arial"/>
                <a:cs typeface="Arial"/>
              </a:rPr>
              <a:t>Visit the theatre between 01/10/2025 – 30/11/2025 and </a:t>
            </a:r>
            <a:r>
              <a:rPr lang="en-GB" sz="2800">
                <a:solidFill>
                  <a:srgbClr val="C00000"/>
                </a:solidFill>
                <a:latin typeface="Arial"/>
                <a:ea typeface="+mn-lt"/>
                <a:cs typeface="Arial"/>
              </a:rPr>
              <a:t>receive </a:t>
            </a:r>
            <a:r>
              <a:rPr lang="en-GB" sz="2800" u="sng">
                <a:solidFill>
                  <a:srgbClr val="C00000"/>
                </a:solidFill>
                <a:latin typeface="Arial"/>
                <a:ea typeface="+mn-lt"/>
                <a:cs typeface="Arial"/>
              </a:rPr>
              <a:t>20% cashback</a:t>
            </a:r>
            <a:r>
              <a:rPr lang="en-GB" sz="2800">
                <a:solidFill>
                  <a:srgbClr val="C00000"/>
                </a:solidFill>
                <a:latin typeface="Arial"/>
                <a:ea typeface="+mn-lt"/>
                <a:cs typeface="Arial"/>
              </a:rPr>
              <a:t> on your tickets courtesy of HASSRA West Midlands</a:t>
            </a:r>
            <a:endParaRPr lang="en-GB" sz="2800" b="1">
              <a:solidFill>
                <a:srgbClr val="C00000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64125-7E4D-4748-B7A2-0FDF3120B5A1}"/>
              </a:ext>
            </a:extLst>
          </p:cNvPr>
          <p:cNvSpPr txBox="1"/>
          <p:nvPr/>
        </p:nvSpPr>
        <p:spPr>
          <a:xfrm>
            <a:off x="262271" y="2258849"/>
            <a:ext cx="7846924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u="sng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Terms &amp; Conditions: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latin typeface="Arial"/>
                <a:ea typeface="Times New Roman" panose="02020603050405020304" pitchFamily="18" charset="0"/>
                <a:cs typeface="Arial"/>
              </a:rPr>
              <a:t>HASSRA West Midlands members can claim 20% cashback on a maximum of x2 tickets (or up to a maximum of £29.40 equivalent to 12 months HASSRA membership).</a:t>
            </a:r>
            <a:endParaRPr lang="en-US" sz="140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Arial"/>
            </a:endParaRP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latin typeface="Arial"/>
                <a:ea typeface="Times New Roman" panose="02020603050405020304" pitchFamily="18" charset="0"/>
                <a:cs typeface="Arial"/>
              </a:rPr>
              <a:t>Cashback awards are for a play or musical theatre production only, with performances taking place between 01/10/2025 - 30/11/2025.</a:t>
            </a:r>
            <a:endParaRPr lang="en-GB" sz="1400">
              <a:solidFill>
                <a:srgbClr val="1F4E79"/>
              </a:solidFill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Tickets can be </a:t>
            </a:r>
            <a:r>
              <a:rPr lang="en-GB" sz="1400">
                <a:solidFill>
                  <a:srgbClr val="1F4E79"/>
                </a:solidFill>
                <a:latin typeface="Arial"/>
                <a:ea typeface="Times New Roman" panose="02020603050405020304" pitchFamily="18" charset="0"/>
                <a:cs typeface="Arial"/>
              </a:rPr>
              <a:t>for a theatre throughout the United Kingdom.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latin typeface="Arial"/>
                <a:ea typeface="Times New Roman" panose="02020603050405020304" pitchFamily="18" charset="0"/>
                <a:cs typeface="Arial"/>
              </a:rPr>
              <a:t>Only one</a:t>
            </a:r>
            <a:r>
              <a:rPr lang="en-GB" sz="1400">
                <a:solidFill>
                  <a:srgbClr val="1F4E79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 claim per member is permitted for the duration of this offer.</a:t>
            </a:r>
            <a:endParaRPr lang="en-GB" sz="1400"/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latin typeface="Arial"/>
                <a:ea typeface="Times New Roman" panose="02020603050405020304" pitchFamily="18" charset="0"/>
                <a:cs typeface="Arial"/>
              </a:rPr>
              <a:t>Tickets purchased via existing local club or regional subsidised offers are not eligible.</a:t>
            </a:r>
            <a:endParaRPr lang="en-GB" sz="1400">
              <a:solidFill>
                <a:srgbClr val="1F4E79"/>
              </a:solidFill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Cashback claims are for tickets only. No other items purchased, for example programmes, refreshments or travel costs are eligible for cashback.</a:t>
            </a:r>
            <a:r>
              <a:rPr lang="en-US" sz="1400">
                <a:solidFill>
                  <a:srgbClr val="1F4E79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​</a:t>
            </a: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effectLst/>
                <a:latin typeface="Arial"/>
                <a:ea typeface="Calibri"/>
                <a:cs typeface="Arial"/>
              </a:rPr>
              <a:t>Members will be reimbursed via BACS payment to the value of 20% (or the maximum of £29.40) of the original purchase price. 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Cashback claims must be received by </a:t>
            </a:r>
            <a:r>
              <a:rPr lang="en-GB" sz="1400" b="1" u="sng">
                <a:solidFill>
                  <a:srgbClr val="1F4E79"/>
                </a:solidFill>
                <a:latin typeface="Arial"/>
                <a:ea typeface="Times New Roman" panose="02020603050405020304" pitchFamily="18" charset="0"/>
                <a:cs typeface="Arial"/>
              </a:rPr>
              <a:t>midnight on Sunday 30 November 2025.</a:t>
            </a:r>
            <a:r>
              <a:rPr lang="en-GB" sz="1400">
                <a:solidFill>
                  <a:srgbClr val="1F4E79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 You will not be able to submit a cashback claim beyond this date.</a:t>
            </a:r>
            <a:endParaRPr lang="en-GB" sz="1400">
              <a:solidFill>
                <a:srgbClr val="1F4E79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endParaRPr lang="en-GB" sz="140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en-GB" sz="1400" b="1" u="sng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Claim:</a:t>
            </a: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Claim cashback through the </a:t>
            </a:r>
            <a:r>
              <a:rPr lang="en-GB" sz="1400" i="1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‘Claim Cashback’ </a:t>
            </a:r>
            <a:r>
              <a:rPr lang="en-GB" sz="140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icon within your HASSRA Live account.</a:t>
            </a:r>
          </a:p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GB" sz="1400">
                <a:solidFill>
                  <a:srgbClr val="1F4E79"/>
                </a:solidFill>
                <a:latin typeface="Arial"/>
                <a:ea typeface="Calibri" panose="020F0502020204030204" pitchFamily="34" charset="0"/>
                <a:cs typeface="Arial"/>
              </a:rPr>
              <a:t>Evidence of receipts / booking confirmation must be uploaded as part of your claim.</a:t>
            </a:r>
            <a:endParaRPr lang="en-GB" sz="140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98E9BB-55F9-408D-AC22-B536E00ABB07}"/>
              </a:ext>
            </a:extLst>
          </p:cNvPr>
          <p:cNvSpPr/>
          <p:nvPr/>
        </p:nvSpPr>
        <p:spPr>
          <a:xfrm>
            <a:off x="145854" y="106586"/>
            <a:ext cx="11900291" cy="6644828"/>
          </a:xfrm>
          <a:prstGeom prst="rect">
            <a:avLst/>
          </a:prstGeom>
          <a:noFill/>
          <a:ln w="4762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58824228-D4DC-4B1B-BFFD-CF2457602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3677" y="5759185"/>
            <a:ext cx="890936" cy="887287"/>
          </a:xfrm>
          <a:prstGeom prst="rect">
            <a:avLst/>
          </a:prstGeom>
        </p:spPr>
      </p:pic>
      <p:pic>
        <p:nvPicPr>
          <p:cNvPr id="6" name="Graphic 5" descr="Performance Curtains with solid fill">
            <a:extLst>
              <a:ext uri="{FF2B5EF4-FFF2-40B4-BE49-F238E27FC236}">
                <a16:creationId xmlns:a16="http://schemas.microsoft.com/office/drawing/2014/main" id="{AC0598BB-9CC6-45D3-B224-0852543C1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1080" y="1829745"/>
            <a:ext cx="2966947" cy="296694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536BF01-6313-4210-870B-7A3054BD1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1" y="3070538"/>
            <a:ext cx="1710784" cy="43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 red balloons with numbers and a black background&#10;&#10;Description automatically generated">
            <a:extLst>
              <a:ext uri="{FF2B5EF4-FFF2-40B4-BE49-F238E27FC236}">
                <a16:creationId xmlns:a16="http://schemas.microsoft.com/office/drawing/2014/main" id="{818E548F-9B22-32FB-8DDD-65E394302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613" y="4581003"/>
            <a:ext cx="2390633" cy="187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54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0DE348D658D24993A931635F4C7A99" ma:contentTypeVersion="21" ma:contentTypeDescription="Create a new document." ma:contentTypeScope="" ma:versionID="a8c97d62abfac3b48cf23a3898ab7186">
  <xsd:schema xmlns:xsd="http://www.w3.org/2001/XMLSchema" xmlns:xs="http://www.w3.org/2001/XMLSchema" xmlns:p="http://schemas.microsoft.com/office/2006/metadata/properties" xmlns:ns1="http://schemas.microsoft.com/sharepoint/v3" xmlns:ns2="50c72f5b-9401-418d-a9d7-112b2e13aed0" xmlns:ns3="423ef7b1-2d80-49f6-a1e3-bf87f80564a3" xmlns:ns4="a04dbe3e-63b4-48d2-9d03-f0eb0c7bc09d" targetNamespace="http://schemas.microsoft.com/office/2006/metadata/properties" ma:root="true" ma:fieldsID="1a2cd411dbac6d54ad752b2da562209c" ns1:_="" ns2:_="" ns3:_="" ns4:_="">
    <xsd:import namespace="http://schemas.microsoft.com/sharepoint/v3"/>
    <xsd:import namespace="50c72f5b-9401-418d-a9d7-112b2e13aed0"/>
    <xsd:import namespace="423ef7b1-2d80-49f6-a1e3-bf87f80564a3"/>
    <xsd:import namespace="a04dbe3e-63b4-48d2-9d03-f0eb0c7bc0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DocumentType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72f5b-9401-418d-a9d7-112b2e13a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ocumentType" ma:index="20" nillable="true" ma:displayName="Document Type" ma:format="Dropdown" ma:internalName="DocumentType">
      <xsd:simpleType>
        <xsd:restriction base="dms:Choice">
          <xsd:enumeration value="Invites"/>
          <xsd:enumeration value="Agenda"/>
          <xsd:enumeration value="Attendees"/>
          <xsd:enumeration value="Speeches"/>
          <xsd:enumeration value="Minutes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33ebcec-c535-4b75-bbfd-3283b9d628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ef7b1-2d80-49f6-a1e3-bf87f80564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be3e-63b4-48d2-9d03-f0eb0c7bc09d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a3d0a47-3ff1-49f4-b0df-2e3b0f1bf167}" ma:internalName="TaxCatchAll" ma:showField="CatchAllData" ma:web="423ef7b1-2d80-49f6-a1e3-bf87f80564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ocumentType xmlns="50c72f5b-9401-418d-a9d7-112b2e13aed0" xsi:nil="true"/>
    <_ip_UnifiedCompliancePolicyProperties xmlns="http://schemas.microsoft.com/sharepoint/v3" xsi:nil="true"/>
    <TaxCatchAll xmlns="a04dbe3e-63b4-48d2-9d03-f0eb0c7bc09d" xsi:nil="true"/>
    <lcf76f155ced4ddcb4097134ff3c332f xmlns="50c72f5b-9401-418d-a9d7-112b2e13aed0">
      <Terms xmlns="http://schemas.microsoft.com/office/infopath/2007/PartnerControls"/>
    </lcf76f155ced4ddcb4097134ff3c332f>
    <SharedWithUsers xmlns="423ef7b1-2d80-49f6-a1e3-bf87f80564a3">
      <UserInfo>
        <DisplayName>Wright Sonia CMG CMG Delivery Assurance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6EE316-136E-4E45-B359-8EF90ED5D438}">
  <ds:schemaRefs>
    <ds:schemaRef ds:uri="423ef7b1-2d80-49f6-a1e3-bf87f80564a3"/>
    <ds:schemaRef ds:uri="50c72f5b-9401-418d-a9d7-112b2e13aed0"/>
    <ds:schemaRef ds:uri="a04dbe3e-63b4-48d2-9d03-f0eb0c7bc0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8550B05-64D1-47BF-A1EA-E68ADD5F92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8CDFD6-120E-43E2-9E54-13806DA4D125}">
  <ds:schemaRefs>
    <ds:schemaRef ds:uri="423ef7b1-2d80-49f6-a1e3-bf87f80564a3"/>
    <ds:schemaRef ds:uri="50c72f5b-9401-418d-a9d7-112b2e13aed0"/>
    <ds:schemaRef ds:uri="a04dbe3e-63b4-48d2-9d03-f0eb0c7bc09d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88db8f40-be4e-40d3-a776-e8bb5de9f6c4}" enabled="1" method="Privileged" siteId="{96f1f6e9-1057-4117-ac28-80cdfe86f8c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Niblett Gareth DWP Change and Resilience Group - Business Continuity and Resilience</dc:creator>
  <cp:revision>1</cp:revision>
  <dcterms:created xsi:type="dcterms:W3CDTF">2022-02-07T14:09:29Z</dcterms:created>
  <dcterms:modified xsi:type="dcterms:W3CDTF">2025-09-12T08:46:37Z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0x010100A60DE348D658D24993A931635F4C7A99</vt:lpwstr>
  </property>
  <property fmtid="{D5CDD505-2E9C-101B-9397-08002B2CF9AE}" pid="3" name="MediaServiceImageTags">
    <vt:lpwstr/>
  </property>
</Properties>
</file>