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61" r:id="rId7"/>
    <p:sldId id="268" r:id="rId8"/>
    <p:sldId id="259" r:id="rId9"/>
    <p:sldId id="260" r:id="rId10"/>
    <p:sldId id="263" r:id="rId11"/>
    <p:sldId id="26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CD02"/>
    <a:srgbClr val="1A79E2"/>
    <a:srgbClr val="0679B6"/>
    <a:srgbClr val="06ABFF"/>
    <a:srgbClr val="156082"/>
    <a:srgbClr val="0D5777"/>
    <a:srgbClr val="0184A2"/>
    <a:srgbClr val="FFFFFF"/>
    <a:srgbClr val="CDE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B3FB5-CAAB-46FA-A12C-1A62B845FCA6}" v="30" dt="2025-08-01T14:51:11.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Caitlin DWP DWP CMG HASSRA  COMMUNITY 10K" userId="32bb9ac2-ad3b-4a9f-987e-b3bf4fe49e74" providerId="ADAL" clId="{98BB3FB5-CAAB-46FA-A12C-1A62B845FCA6}"/>
    <pc:docChg chg="modSld">
      <pc:chgData name="Smith Caitlin DWP DWP CMG HASSRA  COMMUNITY 10K" userId="32bb9ac2-ad3b-4a9f-987e-b3bf4fe49e74" providerId="ADAL" clId="{98BB3FB5-CAAB-46FA-A12C-1A62B845FCA6}" dt="2025-08-01T14:51:11.108" v="29"/>
      <pc:docMkLst>
        <pc:docMk/>
      </pc:docMkLst>
      <pc:sldChg chg="modAnim">
        <pc:chgData name="Smith Caitlin DWP DWP CMG HASSRA  COMMUNITY 10K" userId="32bb9ac2-ad3b-4a9f-987e-b3bf4fe49e74" providerId="ADAL" clId="{98BB3FB5-CAAB-46FA-A12C-1A62B845FCA6}" dt="2025-08-01T14:51:11.108" v="29"/>
        <pc:sldMkLst>
          <pc:docMk/>
          <pc:sldMk cId="3321709786" sldId="265"/>
        </pc:sldMkLst>
      </pc:sldChg>
      <pc:sldChg chg="modSp mod modAnim">
        <pc:chgData name="Smith Caitlin DWP DWP CMG HASSRA  COMMUNITY 10K" userId="32bb9ac2-ad3b-4a9f-987e-b3bf4fe49e74" providerId="ADAL" clId="{98BB3FB5-CAAB-46FA-A12C-1A62B845FCA6}" dt="2025-08-01T14:31:54.414" v="7"/>
        <pc:sldMkLst>
          <pc:docMk/>
          <pc:sldMk cId="3254352740" sldId="268"/>
        </pc:sldMkLst>
        <pc:picChg chg="ord">
          <ac:chgData name="Smith Caitlin DWP DWP CMG HASSRA  COMMUNITY 10K" userId="32bb9ac2-ad3b-4a9f-987e-b3bf4fe49e74" providerId="ADAL" clId="{98BB3FB5-CAAB-46FA-A12C-1A62B845FCA6}" dt="2025-08-01T14:28:39.904" v="0" actId="166"/>
          <ac:picMkLst>
            <pc:docMk/>
            <pc:sldMk cId="3254352740" sldId="268"/>
            <ac:picMk id="38" creationId="{83931C7C-EF85-1D9B-AC42-79DE1D77DED8}"/>
          </ac:picMkLst>
        </pc:picChg>
        <pc:picChg chg="ord">
          <ac:chgData name="Smith Caitlin DWP DWP CMG HASSRA  COMMUNITY 10K" userId="32bb9ac2-ad3b-4a9f-987e-b3bf4fe49e74" providerId="ADAL" clId="{98BB3FB5-CAAB-46FA-A12C-1A62B845FCA6}" dt="2025-08-01T14:28:50.179" v="1" actId="166"/>
          <ac:picMkLst>
            <pc:docMk/>
            <pc:sldMk cId="3254352740" sldId="268"/>
            <ac:picMk id="42" creationId="{8632CA89-5768-5A77-7DAF-2CD81C78D69D}"/>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C29C5-16A3-4226-85A8-3D2729D903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33C5160-E478-4EA4-832D-6EBF1D15B7D7}">
      <dgm:prSet custT="1"/>
      <dgm:spPr/>
      <dgm:t>
        <a:bodyPr/>
        <a:lstStyle/>
        <a:p>
          <a:pPr>
            <a:lnSpc>
              <a:spcPct val="100000"/>
            </a:lnSpc>
          </a:pPr>
          <a:r>
            <a:rPr lang="en-GB" sz="2000" i="0" u="sng">
              <a:solidFill>
                <a:schemeClr val="bg1"/>
              </a:solidFill>
              <a:latin typeface="Arial" panose="020B0604020202020204" pitchFamily="34" charset="0"/>
              <a:cs typeface="Arial" panose="020B0604020202020204" pitchFamily="34" charset="0"/>
            </a:rPr>
            <a:t>H</a:t>
          </a:r>
          <a:r>
            <a:rPr lang="en-GB" sz="2000" i="0">
              <a:solidFill>
                <a:schemeClr val="bg1"/>
              </a:solidFill>
              <a:latin typeface="Arial" panose="020B0604020202020204" pitchFamily="34" charset="0"/>
              <a:cs typeface="Arial" panose="020B0604020202020204" pitchFamily="34" charset="0"/>
            </a:rPr>
            <a:t>ealth </a:t>
          </a:r>
          <a:r>
            <a:rPr lang="en-GB" sz="200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nd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ocial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ecurity </a:t>
          </a:r>
          <a:r>
            <a:rPr lang="en-GB" sz="2000" i="0" u="sng">
              <a:solidFill>
                <a:schemeClr val="bg1"/>
              </a:solidFill>
              <a:latin typeface="Arial" panose="020B0604020202020204" pitchFamily="34" charset="0"/>
              <a:cs typeface="Arial" panose="020B0604020202020204" pitchFamily="34" charset="0"/>
            </a:rPr>
            <a:t>R</a:t>
          </a:r>
          <a:r>
            <a:rPr lang="en-GB" sz="2000" i="0">
              <a:solidFill>
                <a:schemeClr val="bg1"/>
              </a:solidFill>
              <a:latin typeface="Arial" panose="020B0604020202020204" pitchFamily="34" charset="0"/>
              <a:cs typeface="Arial" panose="020B0604020202020204" pitchFamily="34" charset="0"/>
            </a:rPr>
            <a:t>ecreational </a:t>
          </a:r>
          <a:r>
            <a:rPr lang="en-GB" sz="2000" i="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ssociation. </a:t>
          </a:r>
          <a:endParaRPr lang="en-US" sz="2000">
            <a:solidFill>
              <a:schemeClr val="bg1"/>
            </a:solidFill>
            <a:latin typeface="Arial" panose="020B0604020202020204" pitchFamily="34" charset="0"/>
            <a:cs typeface="Arial" panose="020B0604020202020204" pitchFamily="34" charset="0"/>
          </a:endParaRPr>
        </a:p>
      </dgm:t>
    </dgm:pt>
    <dgm:pt modelId="{0DB4952F-9EE5-48AD-81CE-BC5025173E80}" type="parTrans" cxnId="{61A086C8-4E85-48CF-AE6D-E83A8F0F0F31}">
      <dgm:prSet/>
      <dgm:spPr/>
      <dgm:t>
        <a:bodyPr/>
        <a:lstStyle/>
        <a:p>
          <a:endParaRPr lang="en-US"/>
        </a:p>
      </dgm:t>
    </dgm:pt>
    <dgm:pt modelId="{7329FC68-62B7-4E66-807A-82CF73E717B5}" type="sibTrans" cxnId="{61A086C8-4E85-48CF-AE6D-E83A8F0F0F31}">
      <dgm:prSet/>
      <dgm:spPr/>
      <dgm:t>
        <a:bodyPr/>
        <a:lstStyle/>
        <a:p>
          <a:pPr>
            <a:lnSpc>
              <a:spcPct val="100000"/>
            </a:lnSpc>
          </a:pPr>
          <a:endParaRPr lang="en-US"/>
        </a:p>
      </dgm:t>
    </dgm:pt>
    <dgm:pt modelId="{1DF3CC1B-6B96-43EB-9EE2-F26FCF45B34D}">
      <dgm:prSet custT="1"/>
      <dgm:spPr/>
      <dgm:t>
        <a:bodyPr/>
        <a:lstStyle/>
        <a:p>
          <a:pPr>
            <a:lnSpc>
              <a:spcPct val="100000"/>
            </a:lnSpc>
          </a:pPr>
          <a:r>
            <a:rPr lang="en-GB" sz="2000">
              <a:solidFill>
                <a:schemeClr val="bg1"/>
              </a:solidFill>
              <a:latin typeface="Arial" panose="020B0604020202020204" pitchFamily="34" charset="0"/>
              <a:cs typeface="Arial" panose="020B0604020202020204" pitchFamily="34" charset="0"/>
            </a:rPr>
            <a:t>Established in 1935 – HASSRA turns 90 this year!</a:t>
          </a:r>
          <a:r>
            <a:rPr lang="en-GB" sz="2400">
              <a:solidFill>
                <a:schemeClr val="bg1"/>
              </a:solidFill>
              <a:latin typeface="Arial" panose="020B0604020202020204" pitchFamily="34" charset="0"/>
              <a:cs typeface="Arial" panose="020B0604020202020204" pitchFamily="34" charset="0"/>
            </a:rPr>
            <a:t> </a:t>
          </a:r>
          <a:endParaRPr lang="en-US" sz="2400">
            <a:solidFill>
              <a:schemeClr val="bg1"/>
            </a:solidFill>
            <a:latin typeface="Arial" panose="020B0604020202020204" pitchFamily="34" charset="0"/>
            <a:cs typeface="Arial" panose="020B0604020202020204" pitchFamily="34" charset="0"/>
          </a:endParaRPr>
        </a:p>
      </dgm:t>
    </dgm:pt>
    <dgm:pt modelId="{25CF2AC3-2FFF-4FDB-8B87-C21BC4A29D79}" type="parTrans" cxnId="{54355EB2-8FB7-412C-95F4-12C498F79F35}">
      <dgm:prSet/>
      <dgm:spPr/>
      <dgm:t>
        <a:bodyPr/>
        <a:lstStyle/>
        <a:p>
          <a:endParaRPr lang="en-US"/>
        </a:p>
      </dgm:t>
    </dgm:pt>
    <dgm:pt modelId="{3EEDF0DE-6BE8-4CF3-B4E7-8CCA3D7BABD5}" type="sibTrans" cxnId="{54355EB2-8FB7-412C-95F4-12C498F79F35}">
      <dgm:prSet/>
      <dgm:spPr/>
      <dgm:t>
        <a:bodyPr/>
        <a:lstStyle/>
        <a:p>
          <a:pPr>
            <a:lnSpc>
              <a:spcPct val="100000"/>
            </a:lnSpc>
          </a:pPr>
          <a:endParaRPr lang="en-US"/>
        </a:p>
      </dgm:t>
    </dgm:pt>
    <dgm:pt modelId="{8AD14E84-14F9-4A6A-BFAA-CE946576E5A5}">
      <dgm:prSet custT="1"/>
      <dgm:spPr/>
      <dgm:t>
        <a:bodyPr/>
        <a:lstStyle/>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r>
            <a:rPr lang="en-GB" sz="2000" i="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a:solidFill>
              <a:schemeClr val="bg1"/>
            </a:solidFill>
            <a:latin typeface="Arial" panose="020B0604020202020204" pitchFamily="34" charset="0"/>
            <a:cs typeface="Arial" panose="020B0604020202020204" pitchFamily="34" charset="0"/>
          </a:endParaRPr>
        </a:p>
      </dgm:t>
    </dgm:pt>
    <dgm:pt modelId="{F69AB64E-E917-4862-9CA6-C5A452FE9826}" type="parTrans" cxnId="{2F7CC767-6E14-43DD-B1E9-65C788EB5372}">
      <dgm:prSet/>
      <dgm:spPr/>
      <dgm:t>
        <a:bodyPr/>
        <a:lstStyle/>
        <a:p>
          <a:endParaRPr lang="en-US"/>
        </a:p>
      </dgm:t>
    </dgm:pt>
    <dgm:pt modelId="{7D033190-0804-44AB-8237-D3436D3B9B74}" type="sibTrans" cxnId="{2F7CC767-6E14-43DD-B1E9-65C788EB5372}">
      <dgm:prSet/>
      <dgm:spPr/>
      <dgm:t>
        <a:bodyPr/>
        <a:lstStyle/>
        <a:p>
          <a:pPr>
            <a:lnSpc>
              <a:spcPct val="100000"/>
            </a:lnSpc>
          </a:pPr>
          <a:endParaRPr lang="en-US"/>
        </a:p>
      </dgm:t>
    </dgm:pt>
    <dgm:pt modelId="{B29E77EB-84D1-4431-9E8E-457E6448D2B1}">
      <dgm:prSet custT="1"/>
      <dgm:spPr/>
      <dgm:t>
        <a:bodyPr/>
        <a:lstStyle/>
        <a:p>
          <a:pPr>
            <a:lnSpc>
              <a:spcPct val="100000"/>
            </a:lnSpc>
          </a:pPr>
          <a:r>
            <a:rPr lang="en-US" sz="2000">
              <a:solidFill>
                <a:schemeClr val="bg1"/>
              </a:solidFill>
              <a:latin typeface="Arial" panose="020B0604020202020204" pitchFamily="34" charset="0"/>
              <a:cs typeface="Arial" panose="020B0604020202020204" pitchFamily="34" charset="0"/>
            </a:rPr>
            <a:t>HASSRA is DWP’s official Sports and Recreation Association and has over 61,000 members. </a:t>
          </a:r>
        </a:p>
      </dgm:t>
    </dgm:pt>
    <dgm:pt modelId="{2D811193-1122-4BB1-B3EE-7B5BEEFBE1DB}" type="parTrans" cxnId="{CACE0324-0B11-48F0-859B-7691D7B27396}">
      <dgm:prSet/>
      <dgm:spPr/>
      <dgm:t>
        <a:bodyPr/>
        <a:lstStyle/>
        <a:p>
          <a:endParaRPr lang="en-US"/>
        </a:p>
      </dgm:t>
    </dgm:pt>
    <dgm:pt modelId="{B993ED64-A6A9-4738-8CA9-3B8787930984}" type="sibTrans" cxnId="{CACE0324-0B11-48F0-859B-7691D7B27396}">
      <dgm:prSet/>
      <dgm:spPr/>
      <dgm:t>
        <a:bodyPr/>
        <a:lstStyle/>
        <a:p>
          <a:endParaRPr lang="en-US"/>
        </a:p>
      </dgm:t>
    </dgm:pt>
    <dgm:pt modelId="{58388C5D-4789-4A26-BA5D-11C924D9C0A3}" type="pres">
      <dgm:prSet presAssocID="{1E3C29C5-16A3-4226-85A8-3D2729D903B5}" presName="root" presStyleCnt="0">
        <dgm:presLayoutVars>
          <dgm:dir/>
          <dgm:resizeHandles val="exact"/>
        </dgm:presLayoutVars>
      </dgm:prSet>
      <dgm:spPr/>
    </dgm:pt>
    <dgm:pt modelId="{F0DFAF53-BF7B-40CA-8350-13981F596CCB}" type="pres">
      <dgm:prSet presAssocID="{1E3C29C5-16A3-4226-85A8-3D2729D903B5}" presName="container" presStyleCnt="0">
        <dgm:presLayoutVars>
          <dgm:dir/>
          <dgm:resizeHandles val="exact"/>
        </dgm:presLayoutVars>
      </dgm:prSet>
      <dgm:spPr/>
    </dgm:pt>
    <dgm:pt modelId="{5EC6562B-D0AB-497F-87DC-5B7DB380CEB0}" type="pres">
      <dgm:prSet presAssocID="{F33C5160-E478-4EA4-832D-6EBF1D15B7D7}" presName="compNode" presStyleCnt="0"/>
      <dgm:spPr/>
    </dgm:pt>
    <dgm:pt modelId="{20B899D5-44D2-4029-B7D8-0E37482D5A2E}" type="pres">
      <dgm:prSet presAssocID="{F33C5160-E478-4EA4-832D-6EBF1D15B7D7}" presName="iconBgRect" presStyleLbl="bgShp" presStyleIdx="0" presStyleCnt="4"/>
      <dgm:spPr/>
    </dgm:pt>
    <dgm:pt modelId="{058BD997-8DFC-4CB5-9E39-EA317F16973A}" type="pres">
      <dgm:prSet presAssocID="{F33C5160-E478-4EA4-832D-6EBF1D15B7D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nnis"/>
        </a:ext>
      </dgm:extLst>
    </dgm:pt>
    <dgm:pt modelId="{19983F54-EEB5-4CE0-9714-852A7681AFF0}" type="pres">
      <dgm:prSet presAssocID="{F33C5160-E478-4EA4-832D-6EBF1D15B7D7}" presName="spaceRect" presStyleCnt="0"/>
      <dgm:spPr/>
    </dgm:pt>
    <dgm:pt modelId="{ADB535D3-E563-4224-BDE0-B44A0B1BA4F3}" type="pres">
      <dgm:prSet presAssocID="{F33C5160-E478-4EA4-832D-6EBF1D15B7D7}" presName="textRect" presStyleLbl="revTx" presStyleIdx="0" presStyleCnt="4">
        <dgm:presLayoutVars>
          <dgm:chMax val="1"/>
          <dgm:chPref val="1"/>
        </dgm:presLayoutVars>
      </dgm:prSet>
      <dgm:spPr/>
    </dgm:pt>
    <dgm:pt modelId="{0AF1BFB8-2B7A-4F1D-8126-1237DAECB057}" type="pres">
      <dgm:prSet presAssocID="{7329FC68-62B7-4E66-807A-82CF73E717B5}" presName="sibTrans" presStyleLbl="sibTrans2D1" presStyleIdx="0" presStyleCnt="0"/>
      <dgm:spPr/>
    </dgm:pt>
    <dgm:pt modelId="{310AC2FE-FC94-4E5B-B664-3FAC4BCD5D97}" type="pres">
      <dgm:prSet presAssocID="{1DF3CC1B-6B96-43EB-9EE2-F26FCF45B34D}" presName="compNode" presStyleCnt="0"/>
      <dgm:spPr/>
    </dgm:pt>
    <dgm:pt modelId="{EB972F3C-E416-4AB4-8DCC-6B56C8B9CD71}" type="pres">
      <dgm:prSet presAssocID="{1DF3CC1B-6B96-43EB-9EE2-F26FCF45B34D}" presName="iconBgRect" presStyleLbl="bgShp" presStyleIdx="1" presStyleCnt="4" custLinFactNeighborX="4935" custLinFactNeighborY="6908"/>
      <dgm:spPr>
        <a:solidFill>
          <a:schemeClr val="accent1">
            <a:tint val="40000"/>
            <a:hueOff val="0"/>
            <a:satOff val="0"/>
            <a:lumOff val="0"/>
          </a:schemeClr>
        </a:solidFill>
      </dgm:spPr>
    </dgm:pt>
    <dgm:pt modelId="{CF7999AB-0B06-4562-9A04-0FB5BAFDFB7E}" type="pres">
      <dgm:prSet presAssocID="{1DF3CC1B-6B96-43EB-9EE2-F26FCF45B34D}" presName="iconRect" presStyleLbl="node1" presStyleIdx="1" presStyleCnt="4" custScaleX="110000" custScaleY="109326" custLinFactNeighborX="9535" custLinFactNeighborY="11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with solid fill"/>
        </a:ext>
      </dgm:extLst>
    </dgm:pt>
    <dgm:pt modelId="{D5ECB989-F96B-44ED-A9D7-205A235699DB}" type="pres">
      <dgm:prSet presAssocID="{1DF3CC1B-6B96-43EB-9EE2-F26FCF45B34D}" presName="spaceRect" presStyleCnt="0"/>
      <dgm:spPr/>
    </dgm:pt>
    <dgm:pt modelId="{BE521341-0AFB-423E-857B-702E349535B3}" type="pres">
      <dgm:prSet presAssocID="{1DF3CC1B-6B96-43EB-9EE2-F26FCF45B34D}" presName="textRect" presStyleLbl="revTx" presStyleIdx="1" presStyleCnt="4">
        <dgm:presLayoutVars>
          <dgm:chMax val="1"/>
          <dgm:chPref val="1"/>
        </dgm:presLayoutVars>
      </dgm:prSet>
      <dgm:spPr/>
    </dgm:pt>
    <dgm:pt modelId="{7E6CA1FB-A27D-4F23-9B16-C596B99C8C8A}" type="pres">
      <dgm:prSet presAssocID="{3EEDF0DE-6BE8-4CF3-B4E7-8CCA3D7BABD5}" presName="sibTrans" presStyleLbl="sibTrans2D1" presStyleIdx="0" presStyleCnt="0"/>
      <dgm:spPr/>
    </dgm:pt>
    <dgm:pt modelId="{8779132D-1D31-4752-A266-2F129704CE81}" type="pres">
      <dgm:prSet presAssocID="{8AD14E84-14F9-4A6A-BFAA-CE946576E5A5}" presName="compNode" presStyleCnt="0"/>
      <dgm:spPr/>
    </dgm:pt>
    <dgm:pt modelId="{FE06986B-AA81-4FE2-B031-17D52D552E50}" type="pres">
      <dgm:prSet presAssocID="{8AD14E84-14F9-4A6A-BFAA-CE946576E5A5}" presName="iconBgRect" presStyleLbl="bgShp" presStyleIdx="2" presStyleCnt="4"/>
      <dgm:spPr/>
    </dgm:pt>
    <dgm:pt modelId="{D0E8A957-21FF-4A50-8DBB-4969F6F0677D}" type="pres">
      <dgm:prSet presAssocID="{8AD14E84-14F9-4A6A-BFAA-CE946576E5A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32ECE664-9D58-46F4-8978-33A91B20B319}" type="pres">
      <dgm:prSet presAssocID="{8AD14E84-14F9-4A6A-BFAA-CE946576E5A5}" presName="spaceRect" presStyleCnt="0"/>
      <dgm:spPr/>
    </dgm:pt>
    <dgm:pt modelId="{55119DCA-E1E4-4DC6-AC69-5E1AC26BA4A0}" type="pres">
      <dgm:prSet presAssocID="{8AD14E84-14F9-4A6A-BFAA-CE946576E5A5}" presName="textRect" presStyleLbl="revTx" presStyleIdx="2" presStyleCnt="4">
        <dgm:presLayoutVars>
          <dgm:chMax val="1"/>
          <dgm:chPref val="1"/>
        </dgm:presLayoutVars>
      </dgm:prSet>
      <dgm:spPr/>
    </dgm:pt>
    <dgm:pt modelId="{24AD5B0F-5A33-4833-B1D3-063F4728CE90}" type="pres">
      <dgm:prSet presAssocID="{7D033190-0804-44AB-8237-D3436D3B9B74}" presName="sibTrans" presStyleLbl="sibTrans2D1" presStyleIdx="0" presStyleCnt="0"/>
      <dgm:spPr/>
    </dgm:pt>
    <dgm:pt modelId="{B2EBC0DD-57A3-4C71-8BDD-CAB804002097}" type="pres">
      <dgm:prSet presAssocID="{B29E77EB-84D1-4431-9E8E-457E6448D2B1}" presName="compNode" presStyleCnt="0"/>
      <dgm:spPr/>
    </dgm:pt>
    <dgm:pt modelId="{227160D5-8CC9-4EF4-BFFF-5B4D37FD754D}" type="pres">
      <dgm:prSet presAssocID="{B29E77EB-84D1-4431-9E8E-457E6448D2B1}" presName="iconBgRect" presStyleLbl="bgShp" presStyleIdx="3" presStyleCnt="4"/>
      <dgm:spPr/>
    </dgm:pt>
    <dgm:pt modelId="{E806D10B-E79C-4D13-B3B3-38E30DC50C22}" type="pres">
      <dgm:prSet presAssocID="{B29E77EB-84D1-4431-9E8E-457E6448D2B1}" presName="iconRect" presStyleLbl="node1" presStyleIdx="3" presStyleCnt="4" custLinFactNeighborY="410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9F6D39D6-6FE8-4A1B-9E2A-7FA0A43440CC}" type="pres">
      <dgm:prSet presAssocID="{B29E77EB-84D1-4431-9E8E-457E6448D2B1}" presName="spaceRect" presStyleCnt="0"/>
      <dgm:spPr/>
    </dgm:pt>
    <dgm:pt modelId="{2C086024-4CDA-49D0-BE23-F0FCAFDDF560}" type="pres">
      <dgm:prSet presAssocID="{B29E77EB-84D1-4431-9E8E-457E6448D2B1}" presName="textRect" presStyleLbl="revTx" presStyleIdx="3" presStyleCnt="4">
        <dgm:presLayoutVars>
          <dgm:chMax val="1"/>
          <dgm:chPref val="1"/>
        </dgm:presLayoutVars>
      </dgm:prSet>
      <dgm:spPr/>
    </dgm:pt>
  </dgm:ptLst>
  <dgm:cxnLst>
    <dgm:cxn modelId="{CACE0324-0B11-48F0-859B-7691D7B27396}" srcId="{1E3C29C5-16A3-4226-85A8-3D2729D903B5}" destId="{B29E77EB-84D1-4431-9E8E-457E6448D2B1}" srcOrd="3" destOrd="0" parTransId="{2D811193-1122-4BB1-B3EE-7B5BEEFBE1DB}" sibTransId="{B993ED64-A6A9-4738-8CA9-3B8787930984}"/>
    <dgm:cxn modelId="{22355F31-60AE-489A-B74E-A560E795EA67}" type="presOf" srcId="{1E3C29C5-16A3-4226-85A8-3D2729D903B5}" destId="{58388C5D-4789-4A26-BA5D-11C924D9C0A3}" srcOrd="0" destOrd="0" presId="urn:microsoft.com/office/officeart/2018/2/layout/IconCircleList"/>
    <dgm:cxn modelId="{20915338-F468-4520-BF4A-F15DB0DBA66F}" type="presOf" srcId="{B29E77EB-84D1-4431-9E8E-457E6448D2B1}" destId="{2C086024-4CDA-49D0-BE23-F0FCAFDDF560}" srcOrd="0" destOrd="0" presId="urn:microsoft.com/office/officeart/2018/2/layout/IconCircleList"/>
    <dgm:cxn modelId="{2F7CC767-6E14-43DD-B1E9-65C788EB5372}" srcId="{1E3C29C5-16A3-4226-85A8-3D2729D903B5}" destId="{8AD14E84-14F9-4A6A-BFAA-CE946576E5A5}" srcOrd="2" destOrd="0" parTransId="{F69AB64E-E917-4862-9CA6-C5A452FE9826}" sibTransId="{7D033190-0804-44AB-8237-D3436D3B9B74}"/>
    <dgm:cxn modelId="{5750D84B-18D6-4874-ADCB-09328DB4ED10}" type="presOf" srcId="{8AD14E84-14F9-4A6A-BFAA-CE946576E5A5}" destId="{55119DCA-E1E4-4DC6-AC69-5E1AC26BA4A0}" srcOrd="0" destOrd="0" presId="urn:microsoft.com/office/officeart/2018/2/layout/IconCircleList"/>
    <dgm:cxn modelId="{8366C0A0-E1FA-43B6-A514-E3A2C7E06B0B}" type="presOf" srcId="{3EEDF0DE-6BE8-4CF3-B4E7-8CCA3D7BABD5}" destId="{7E6CA1FB-A27D-4F23-9B16-C596B99C8C8A}" srcOrd="0" destOrd="0" presId="urn:microsoft.com/office/officeart/2018/2/layout/IconCircleList"/>
    <dgm:cxn modelId="{54355EB2-8FB7-412C-95F4-12C498F79F35}" srcId="{1E3C29C5-16A3-4226-85A8-3D2729D903B5}" destId="{1DF3CC1B-6B96-43EB-9EE2-F26FCF45B34D}" srcOrd="1" destOrd="0" parTransId="{25CF2AC3-2FFF-4FDB-8B87-C21BC4A29D79}" sibTransId="{3EEDF0DE-6BE8-4CF3-B4E7-8CCA3D7BABD5}"/>
    <dgm:cxn modelId="{AD123DB7-6C33-45C4-BAE1-F713FD965253}" type="presOf" srcId="{1DF3CC1B-6B96-43EB-9EE2-F26FCF45B34D}" destId="{BE521341-0AFB-423E-857B-702E349535B3}" srcOrd="0" destOrd="0" presId="urn:microsoft.com/office/officeart/2018/2/layout/IconCircleList"/>
    <dgm:cxn modelId="{61A086C8-4E85-48CF-AE6D-E83A8F0F0F31}" srcId="{1E3C29C5-16A3-4226-85A8-3D2729D903B5}" destId="{F33C5160-E478-4EA4-832D-6EBF1D15B7D7}" srcOrd="0" destOrd="0" parTransId="{0DB4952F-9EE5-48AD-81CE-BC5025173E80}" sibTransId="{7329FC68-62B7-4E66-807A-82CF73E717B5}"/>
    <dgm:cxn modelId="{D3B6D7DC-C8BB-4B38-BEBA-6C9CF8A2D2F4}" type="presOf" srcId="{7329FC68-62B7-4E66-807A-82CF73E717B5}" destId="{0AF1BFB8-2B7A-4F1D-8126-1237DAECB057}" srcOrd="0" destOrd="0" presId="urn:microsoft.com/office/officeart/2018/2/layout/IconCircleList"/>
    <dgm:cxn modelId="{6CDA47E6-745A-4ABF-B5C5-E2405123D052}" type="presOf" srcId="{F33C5160-E478-4EA4-832D-6EBF1D15B7D7}" destId="{ADB535D3-E563-4224-BDE0-B44A0B1BA4F3}" srcOrd="0" destOrd="0" presId="urn:microsoft.com/office/officeart/2018/2/layout/IconCircleList"/>
    <dgm:cxn modelId="{D2FE74E8-39FF-4D2D-82A5-B659944B209C}" type="presOf" srcId="{7D033190-0804-44AB-8237-D3436D3B9B74}" destId="{24AD5B0F-5A33-4833-B1D3-063F4728CE90}" srcOrd="0" destOrd="0" presId="urn:microsoft.com/office/officeart/2018/2/layout/IconCircleList"/>
    <dgm:cxn modelId="{E3C49623-6D32-4418-AFA1-B53BB5E6AC36}" type="presParOf" srcId="{58388C5D-4789-4A26-BA5D-11C924D9C0A3}" destId="{F0DFAF53-BF7B-40CA-8350-13981F596CCB}" srcOrd="0" destOrd="0" presId="urn:microsoft.com/office/officeart/2018/2/layout/IconCircleList"/>
    <dgm:cxn modelId="{69E01BAD-A77C-4EB7-A887-D3D5D28FAEA5}" type="presParOf" srcId="{F0DFAF53-BF7B-40CA-8350-13981F596CCB}" destId="{5EC6562B-D0AB-497F-87DC-5B7DB380CEB0}" srcOrd="0" destOrd="0" presId="urn:microsoft.com/office/officeart/2018/2/layout/IconCircleList"/>
    <dgm:cxn modelId="{5971F2E4-2D51-476F-BBFF-34BA763B6242}" type="presParOf" srcId="{5EC6562B-D0AB-497F-87DC-5B7DB380CEB0}" destId="{20B899D5-44D2-4029-B7D8-0E37482D5A2E}" srcOrd="0" destOrd="0" presId="urn:microsoft.com/office/officeart/2018/2/layout/IconCircleList"/>
    <dgm:cxn modelId="{C4A38A64-F19C-4C72-A482-A6AC47C48D77}" type="presParOf" srcId="{5EC6562B-D0AB-497F-87DC-5B7DB380CEB0}" destId="{058BD997-8DFC-4CB5-9E39-EA317F16973A}" srcOrd="1" destOrd="0" presId="urn:microsoft.com/office/officeart/2018/2/layout/IconCircleList"/>
    <dgm:cxn modelId="{C2479D40-F854-486E-B194-AECCB89131E6}" type="presParOf" srcId="{5EC6562B-D0AB-497F-87DC-5B7DB380CEB0}" destId="{19983F54-EEB5-4CE0-9714-852A7681AFF0}" srcOrd="2" destOrd="0" presId="urn:microsoft.com/office/officeart/2018/2/layout/IconCircleList"/>
    <dgm:cxn modelId="{D3ACD5E2-087B-4472-84A6-65F4D227D69B}" type="presParOf" srcId="{5EC6562B-D0AB-497F-87DC-5B7DB380CEB0}" destId="{ADB535D3-E563-4224-BDE0-B44A0B1BA4F3}" srcOrd="3" destOrd="0" presId="urn:microsoft.com/office/officeart/2018/2/layout/IconCircleList"/>
    <dgm:cxn modelId="{B1933DB8-4EE4-4A0F-AD29-A8D7C88304E8}" type="presParOf" srcId="{F0DFAF53-BF7B-40CA-8350-13981F596CCB}" destId="{0AF1BFB8-2B7A-4F1D-8126-1237DAECB057}" srcOrd="1" destOrd="0" presId="urn:microsoft.com/office/officeart/2018/2/layout/IconCircleList"/>
    <dgm:cxn modelId="{D53C377D-E8A0-41C2-B91F-7B08CD685A51}" type="presParOf" srcId="{F0DFAF53-BF7B-40CA-8350-13981F596CCB}" destId="{310AC2FE-FC94-4E5B-B664-3FAC4BCD5D97}" srcOrd="2" destOrd="0" presId="urn:microsoft.com/office/officeart/2018/2/layout/IconCircleList"/>
    <dgm:cxn modelId="{FE6AC0CF-248E-409C-BCD8-7EA7D4C1B925}" type="presParOf" srcId="{310AC2FE-FC94-4E5B-B664-3FAC4BCD5D97}" destId="{EB972F3C-E416-4AB4-8DCC-6B56C8B9CD71}" srcOrd="0" destOrd="0" presId="urn:microsoft.com/office/officeart/2018/2/layout/IconCircleList"/>
    <dgm:cxn modelId="{55F1E36B-51B3-423D-9294-5AAE063DAE5E}" type="presParOf" srcId="{310AC2FE-FC94-4E5B-B664-3FAC4BCD5D97}" destId="{CF7999AB-0B06-4562-9A04-0FB5BAFDFB7E}" srcOrd="1" destOrd="0" presId="urn:microsoft.com/office/officeart/2018/2/layout/IconCircleList"/>
    <dgm:cxn modelId="{A0942CC2-D121-4194-A273-6BDFD4D3F29B}" type="presParOf" srcId="{310AC2FE-FC94-4E5B-B664-3FAC4BCD5D97}" destId="{D5ECB989-F96B-44ED-A9D7-205A235699DB}" srcOrd="2" destOrd="0" presId="urn:microsoft.com/office/officeart/2018/2/layout/IconCircleList"/>
    <dgm:cxn modelId="{9D532EA0-9763-4385-8BB6-045A65BABF1F}" type="presParOf" srcId="{310AC2FE-FC94-4E5B-B664-3FAC4BCD5D97}" destId="{BE521341-0AFB-423E-857B-702E349535B3}" srcOrd="3" destOrd="0" presId="urn:microsoft.com/office/officeart/2018/2/layout/IconCircleList"/>
    <dgm:cxn modelId="{6C202E4D-DD1C-4198-A527-0315C44A75F8}" type="presParOf" srcId="{F0DFAF53-BF7B-40CA-8350-13981F596CCB}" destId="{7E6CA1FB-A27D-4F23-9B16-C596B99C8C8A}" srcOrd="3" destOrd="0" presId="urn:microsoft.com/office/officeart/2018/2/layout/IconCircleList"/>
    <dgm:cxn modelId="{E7E429A8-2362-46B0-A437-9BA9CDE93716}" type="presParOf" srcId="{F0DFAF53-BF7B-40CA-8350-13981F596CCB}" destId="{8779132D-1D31-4752-A266-2F129704CE81}" srcOrd="4" destOrd="0" presId="urn:microsoft.com/office/officeart/2018/2/layout/IconCircleList"/>
    <dgm:cxn modelId="{EAF1440B-5F27-44C7-B9D6-A89AA57FFCC0}" type="presParOf" srcId="{8779132D-1D31-4752-A266-2F129704CE81}" destId="{FE06986B-AA81-4FE2-B031-17D52D552E50}" srcOrd="0" destOrd="0" presId="urn:microsoft.com/office/officeart/2018/2/layout/IconCircleList"/>
    <dgm:cxn modelId="{FB330FE5-DB27-4992-8AD9-87F8796A1AD3}" type="presParOf" srcId="{8779132D-1D31-4752-A266-2F129704CE81}" destId="{D0E8A957-21FF-4A50-8DBB-4969F6F0677D}" srcOrd="1" destOrd="0" presId="urn:microsoft.com/office/officeart/2018/2/layout/IconCircleList"/>
    <dgm:cxn modelId="{4703B247-72AC-4E7A-8579-81E24A20FFC8}" type="presParOf" srcId="{8779132D-1D31-4752-A266-2F129704CE81}" destId="{32ECE664-9D58-46F4-8978-33A91B20B319}" srcOrd="2" destOrd="0" presId="urn:microsoft.com/office/officeart/2018/2/layout/IconCircleList"/>
    <dgm:cxn modelId="{64E141F9-5AFC-4646-9AF7-13F792C7BC84}" type="presParOf" srcId="{8779132D-1D31-4752-A266-2F129704CE81}" destId="{55119DCA-E1E4-4DC6-AC69-5E1AC26BA4A0}" srcOrd="3" destOrd="0" presId="urn:microsoft.com/office/officeart/2018/2/layout/IconCircleList"/>
    <dgm:cxn modelId="{0D2F0B6E-8F6F-46FF-A527-58008D41FC82}" type="presParOf" srcId="{F0DFAF53-BF7B-40CA-8350-13981F596CCB}" destId="{24AD5B0F-5A33-4833-B1D3-063F4728CE90}" srcOrd="5" destOrd="0" presId="urn:microsoft.com/office/officeart/2018/2/layout/IconCircleList"/>
    <dgm:cxn modelId="{11391170-8BC6-498A-851F-044482E7F95C}" type="presParOf" srcId="{F0DFAF53-BF7B-40CA-8350-13981F596CCB}" destId="{B2EBC0DD-57A3-4C71-8BDD-CAB804002097}" srcOrd="6" destOrd="0" presId="urn:microsoft.com/office/officeart/2018/2/layout/IconCircleList"/>
    <dgm:cxn modelId="{9B21CEAB-A2CD-477B-A30A-0FA960108658}" type="presParOf" srcId="{B2EBC0DD-57A3-4C71-8BDD-CAB804002097}" destId="{227160D5-8CC9-4EF4-BFFF-5B4D37FD754D}" srcOrd="0" destOrd="0" presId="urn:microsoft.com/office/officeart/2018/2/layout/IconCircleList"/>
    <dgm:cxn modelId="{2DC9BD0F-DE34-41D5-9231-FCC34C057FE5}" type="presParOf" srcId="{B2EBC0DD-57A3-4C71-8BDD-CAB804002097}" destId="{E806D10B-E79C-4D13-B3B3-38E30DC50C22}" srcOrd="1" destOrd="0" presId="urn:microsoft.com/office/officeart/2018/2/layout/IconCircleList"/>
    <dgm:cxn modelId="{964A0497-3C61-4F95-B57F-CBFAAC000BBF}" type="presParOf" srcId="{B2EBC0DD-57A3-4C71-8BDD-CAB804002097}" destId="{9F6D39D6-6FE8-4A1B-9E2A-7FA0A43440CC}" srcOrd="2" destOrd="0" presId="urn:microsoft.com/office/officeart/2018/2/layout/IconCircleList"/>
    <dgm:cxn modelId="{FC1877CC-70AC-4E7E-8076-6AE48A00DA5B}" type="presParOf" srcId="{B2EBC0DD-57A3-4C71-8BDD-CAB804002097}" destId="{2C086024-4CDA-49D0-BE23-F0FCAFDDF56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899D5-44D2-4029-B7D8-0E37482D5A2E}">
      <dsp:nvSpPr>
        <dsp:cNvPr id="0" name=""/>
        <dsp:cNvSpPr/>
      </dsp:nvSpPr>
      <dsp:spPr>
        <a:xfrm>
          <a:off x="231639" y="325222"/>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BD997-8DFC-4CB5-9E39-EA317F16973A}">
      <dsp:nvSpPr>
        <dsp:cNvPr id="0" name=""/>
        <dsp:cNvSpPr/>
      </dsp:nvSpPr>
      <dsp:spPr>
        <a:xfrm>
          <a:off x="475862" y="569445"/>
          <a:ext cx="674520" cy="674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B535D3-E563-4224-BDE0-B44A0B1BA4F3}">
      <dsp:nvSpPr>
        <dsp:cNvPr id="0" name=""/>
        <dsp:cNvSpPr/>
      </dsp:nvSpPr>
      <dsp:spPr>
        <a:xfrm>
          <a:off x="1643813"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i="0" u="sng" kern="1200">
              <a:solidFill>
                <a:schemeClr val="bg1"/>
              </a:solidFill>
              <a:latin typeface="Arial" panose="020B0604020202020204" pitchFamily="34" charset="0"/>
              <a:cs typeface="Arial" panose="020B0604020202020204" pitchFamily="34" charset="0"/>
            </a:rPr>
            <a:t>H</a:t>
          </a:r>
          <a:r>
            <a:rPr lang="en-GB" sz="2000" i="0" kern="1200">
              <a:solidFill>
                <a:schemeClr val="bg1"/>
              </a:solidFill>
              <a:latin typeface="Arial" panose="020B0604020202020204" pitchFamily="34" charset="0"/>
              <a:cs typeface="Arial" panose="020B0604020202020204" pitchFamily="34" charset="0"/>
            </a:rPr>
            <a:t>ealth </a:t>
          </a:r>
          <a:r>
            <a:rPr lang="en-GB" sz="200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nd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ocial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ecurity </a:t>
          </a:r>
          <a:r>
            <a:rPr lang="en-GB" sz="2000" i="0" u="sng" kern="1200">
              <a:solidFill>
                <a:schemeClr val="bg1"/>
              </a:solidFill>
              <a:latin typeface="Arial" panose="020B0604020202020204" pitchFamily="34" charset="0"/>
              <a:cs typeface="Arial" panose="020B0604020202020204" pitchFamily="34" charset="0"/>
            </a:rPr>
            <a:t>R</a:t>
          </a:r>
          <a:r>
            <a:rPr lang="en-GB" sz="2000" i="0" kern="1200">
              <a:solidFill>
                <a:schemeClr val="bg1"/>
              </a:solidFill>
              <a:latin typeface="Arial" panose="020B0604020202020204" pitchFamily="34" charset="0"/>
              <a:cs typeface="Arial" panose="020B0604020202020204" pitchFamily="34" charset="0"/>
            </a:rPr>
            <a:t>ecreational </a:t>
          </a:r>
          <a:r>
            <a:rPr lang="en-GB" sz="2000" i="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ssociation. </a:t>
          </a:r>
          <a:endParaRPr lang="en-US" sz="2000" kern="1200">
            <a:solidFill>
              <a:schemeClr val="bg1"/>
            </a:solidFill>
            <a:latin typeface="Arial" panose="020B0604020202020204" pitchFamily="34" charset="0"/>
            <a:cs typeface="Arial" panose="020B0604020202020204" pitchFamily="34" charset="0"/>
          </a:endParaRPr>
        </a:p>
      </dsp:txBody>
      <dsp:txXfrm>
        <a:off x="1643813" y="325222"/>
        <a:ext cx="2741278" cy="1162966"/>
      </dsp:txXfrm>
    </dsp:sp>
    <dsp:sp modelId="{EB972F3C-E416-4AB4-8DCC-6B56C8B9CD71}">
      <dsp:nvSpPr>
        <dsp:cNvPr id="0" name=""/>
        <dsp:cNvSpPr/>
      </dsp:nvSpPr>
      <dsp:spPr>
        <a:xfrm>
          <a:off x="4920131" y="405560"/>
          <a:ext cx="1162966" cy="1162966"/>
        </a:xfrm>
        <a:prstGeom prst="ellipse">
          <a:avLst/>
        </a:prstGeom>
        <a:solidFill>
          <a:schemeClr val="accent1">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CF7999AB-0B06-4562-9A04-0FB5BAFDFB7E}">
      <dsp:nvSpPr>
        <dsp:cNvPr id="0" name=""/>
        <dsp:cNvSpPr/>
      </dsp:nvSpPr>
      <dsp:spPr>
        <a:xfrm>
          <a:off x="5137551" y="615906"/>
          <a:ext cx="741972" cy="7374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21341-0AFB-423E-857B-702E349535B3}">
      <dsp:nvSpPr>
        <dsp:cNvPr id="0" name=""/>
        <dsp:cNvSpPr/>
      </dsp:nvSpPr>
      <dsp:spPr>
        <a:xfrm>
          <a:off x="6274912"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solidFill>
                <a:schemeClr val="bg1"/>
              </a:solidFill>
              <a:latin typeface="Arial" panose="020B0604020202020204" pitchFamily="34" charset="0"/>
              <a:cs typeface="Arial" panose="020B0604020202020204" pitchFamily="34" charset="0"/>
            </a:rPr>
            <a:t>Established in 1935 – HASSRA turns 90 this year!</a:t>
          </a:r>
          <a:r>
            <a:rPr lang="en-GB" sz="2400" kern="1200">
              <a:solidFill>
                <a:schemeClr val="bg1"/>
              </a:solidFill>
              <a:latin typeface="Arial" panose="020B0604020202020204" pitchFamily="34" charset="0"/>
              <a:cs typeface="Arial" panose="020B0604020202020204" pitchFamily="34" charset="0"/>
            </a:rPr>
            <a:t> </a:t>
          </a:r>
          <a:endParaRPr lang="en-US" sz="2400" kern="1200">
            <a:solidFill>
              <a:schemeClr val="bg1"/>
            </a:solidFill>
            <a:latin typeface="Arial" panose="020B0604020202020204" pitchFamily="34" charset="0"/>
            <a:cs typeface="Arial" panose="020B0604020202020204" pitchFamily="34" charset="0"/>
          </a:endParaRPr>
        </a:p>
      </dsp:txBody>
      <dsp:txXfrm>
        <a:off x="6274912" y="325222"/>
        <a:ext cx="2741278" cy="1162966"/>
      </dsp:txXfrm>
    </dsp:sp>
    <dsp:sp modelId="{FE06986B-AA81-4FE2-B031-17D52D552E50}">
      <dsp:nvSpPr>
        <dsp:cNvPr id="0" name=""/>
        <dsp:cNvSpPr/>
      </dsp:nvSpPr>
      <dsp:spPr>
        <a:xfrm>
          <a:off x="2316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8A957-21FF-4A50-8DBB-4969F6F0677D}">
      <dsp:nvSpPr>
        <dsp:cNvPr id="0" name=""/>
        <dsp:cNvSpPr/>
      </dsp:nvSpPr>
      <dsp:spPr>
        <a:xfrm>
          <a:off x="475862" y="2342031"/>
          <a:ext cx="674520" cy="6745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19DCA-E1E4-4DC6-AC69-5E1AC26BA4A0}">
      <dsp:nvSpPr>
        <dsp:cNvPr id="0" name=""/>
        <dsp:cNvSpPr/>
      </dsp:nvSpPr>
      <dsp:spPr>
        <a:xfrm>
          <a:off x="1643813"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r>
            <a:rPr lang="en-GB" sz="2000" i="0" kern="120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kern="1200">
            <a:solidFill>
              <a:schemeClr val="bg1"/>
            </a:solidFill>
            <a:latin typeface="Arial" panose="020B0604020202020204" pitchFamily="34" charset="0"/>
            <a:cs typeface="Arial" panose="020B0604020202020204" pitchFamily="34" charset="0"/>
          </a:endParaRPr>
        </a:p>
      </dsp:txBody>
      <dsp:txXfrm>
        <a:off x="1643813" y="2097808"/>
        <a:ext cx="2741278" cy="1162966"/>
      </dsp:txXfrm>
    </dsp:sp>
    <dsp:sp modelId="{227160D5-8CC9-4EF4-BFFF-5B4D37FD754D}">
      <dsp:nvSpPr>
        <dsp:cNvPr id="0" name=""/>
        <dsp:cNvSpPr/>
      </dsp:nvSpPr>
      <dsp:spPr>
        <a:xfrm>
          <a:off x="48627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6D10B-E79C-4D13-B3B3-38E30DC50C22}">
      <dsp:nvSpPr>
        <dsp:cNvPr id="0" name=""/>
        <dsp:cNvSpPr/>
      </dsp:nvSpPr>
      <dsp:spPr>
        <a:xfrm>
          <a:off x="5106962" y="2369741"/>
          <a:ext cx="674520" cy="6745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86024-4CDA-49D0-BE23-F0FCAFDDF560}">
      <dsp:nvSpPr>
        <dsp:cNvPr id="0" name=""/>
        <dsp:cNvSpPr/>
      </dsp:nvSpPr>
      <dsp:spPr>
        <a:xfrm>
          <a:off x="6274912"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HASSRA is DWP’s official Sports and Recreation Association and has over 61,000 members. </a:t>
          </a:r>
        </a:p>
      </dsp:txBody>
      <dsp:txXfrm>
        <a:off x="6274912" y="2097808"/>
        <a:ext cx="2741278" cy="116296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C047F-EFAF-4D7C-A711-C94120DB7204}" type="datetimeFigureOut">
              <a:rPr lang="en-GB" smtClean="0"/>
              <a:t>01/08/2025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DC4AC-9431-4890-8EE8-540ED8259307}" type="slidenum">
              <a:rPr lang="en-GB" smtClean="0"/>
              <a:t>‹#›</a:t>
            </a:fld>
            <a:endParaRPr lang="en-GB"/>
          </a:p>
        </p:txBody>
      </p:sp>
    </p:spTree>
    <p:extLst>
      <p:ext uri="{BB962C8B-B14F-4D97-AF65-F5344CB8AC3E}">
        <p14:creationId xmlns:p14="http://schemas.microsoft.com/office/powerpoint/2010/main" val="238451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presentation, I will tell you about the amazing offers and activities available to HASSRA members – there is something for everyone – no matter what your interests and hobbies are.</a:t>
            </a:r>
          </a:p>
        </p:txBody>
      </p:sp>
      <p:sp>
        <p:nvSpPr>
          <p:cNvPr id="4" name="Slide Number Placeholder 3"/>
          <p:cNvSpPr>
            <a:spLocks noGrp="1"/>
          </p:cNvSpPr>
          <p:nvPr>
            <p:ph type="sldNum" sz="quarter" idx="5"/>
          </p:nvPr>
        </p:nvSpPr>
        <p:spPr/>
        <p:txBody>
          <a:bodyPr/>
          <a:lstStyle/>
          <a:p>
            <a:fld id="{DB5DC4AC-9431-4890-8EE8-540ED8259307}" type="slidenum">
              <a:rPr lang="en-GB" smtClean="0"/>
              <a:t>1</a:t>
            </a:fld>
            <a:endParaRPr lang="en-GB"/>
          </a:p>
        </p:txBody>
      </p:sp>
    </p:spTree>
    <p:extLst>
      <p:ext uri="{BB962C8B-B14F-4D97-AF65-F5344CB8AC3E}">
        <p14:creationId xmlns:p14="http://schemas.microsoft.com/office/powerpoint/2010/main" val="291696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Health And Social Security Recreational Association was established in 1935.  It has endured, adapted and flourished over the past 90 decades to blossom into the vibrant, current and inclusive organisation it is today – with over 61k members.  </a:t>
            </a:r>
          </a:p>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2</a:t>
            </a:fld>
            <a:endParaRPr lang="en-GB"/>
          </a:p>
        </p:txBody>
      </p:sp>
    </p:spTree>
    <p:extLst>
      <p:ext uri="{BB962C8B-B14F-4D97-AF65-F5344CB8AC3E}">
        <p14:creationId xmlns:p14="http://schemas.microsoft.com/office/powerpoint/2010/main" val="387983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 small selection of the wonderful discounts available to members including Insurance, Gym Memberships, Holidays, Spas, Wildlife Adventures, Food and Drink, Theme Parks, Cinema Savings and one of our best offers – English Heritage Membership.  </a:t>
            </a:r>
          </a:p>
        </p:txBody>
      </p:sp>
      <p:sp>
        <p:nvSpPr>
          <p:cNvPr id="4" name="Slide Number Placeholder 3"/>
          <p:cNvSpPr>
            <a:spLocks noGrp="1"/>
          </p:cNvSpPr>
          <p:nvPr>
            <p:ph type="sldNum" sz="quarter" idx="5"/>
          </p:nvPr>
        </p:nvSpPr>
        <p:spPr/>
        <p:txBody>
          <a:bodyPr/>
          <a:lstStyle/>
          <a:p>
            <a:fld id="{DB5DC4AC-9431-4890-8EE8-540ED8259307}" type="slidenum">
              <a:rPr lang="en-GB" smtClean="0"/>
              <a:t>3</a:t>
            </a:fld>
            <a:endParaRPr lang="en-GB"/>
          </a:p>
        </p:txBody>
      </p:sp>
    </p:spTree>
    <p:extLst>
      <p:ext uri="{BB962C8B-B14F-4D97-AF65-F5344CB8AC3E}">
        <p14:creationId xmlns:p14="http://schemas.microsoft.com/office/powerpoint/2010/main" val="124389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B636-75F6-E11B-906F-3DA5E09CC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6232C-2AAC-C37E-8D86-2479A96AC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7FC43-7995-504D-E8C5-8F1B8DF628D7}"/>
              </a:ext>
            </a:extLst>
          </p:cNvPr>
          <p:cNvSpPr>
            <a:spLocks noGrp="1"/>
          </p:cNvSpPr>
          <p:nvPr>
            <p:ph type="body" idx="1"/>
          </p:nvPr>
        </p:nvSpPr>
        <p:spPr/>
        <p:txBody>
          <a:bodyPr/>
          <a:lstStyle/>
          <a:p>
            <a:r>
              <a:rPr lang="en-GB"/>
              <a:t>HASSRA offers a variety of ways to win throughout the year.  There are competitions such as Photography, Art and newly introduced in 2024 a Wellbeing &amp; Inclusion Competition.  There are  Fortnightly Puzzles and Monthly Competitions with fabulous prizes to be won.  We also provide a variety of face-to-face team activities including Sporting Competitions as well as cultural and fun days out.   You can also be part of the HASSRA Lottery with a phenomenal £1m annual prize pot, £78k paid out monthly with 150 prizes and monthly Jackpot of £20k  - guaranteed! </a:t>
            </a:r>
          </a:p>
        </p:txBody>
      </p:sp>
      <p:sp>
        <p:nvSpPr>
          <p:cNvPr id="4" name="Slide Number Placeholder 3">
            <a:extLst>
              <a:ext uri="{FF2B5EF4-FFF2-40B4-BE49-F238E27FC236}">
                <a16:creationId xmlns:a16="http://schemas.microsoft.com/office/drawing/2014/main" id="{72AC1286-A618-E548-1C20-FE5D522F5A72}"/>
              </a:ext>
            </a:extLst>
          </p:cNvPr>
          <p:cNvSpPr>
            <a:spLocks noGrp="1"/>
          </p:cNvSpPr>
          <p:nvPr>
            <p:ph type="sldNum" sz="quarter" idx="5"/>
          </p:nvPr>
        </p:nvSpPr>
        <p:spPr/>
        <p:txBody>
          <a:bodyPr/>
          <a:lstStyle/>
          <a:p>
            <a:fld id="{DB5DC4AC-9431-4890-8EE8-540ED8259307}" type="slidenum">
              <a:rPr lang="en-GB" smtClean="0"/>
              <a:t>4</a:t>
            </a:fld>
            <a:endParaRPr lang="en-GB"/>
          </a:p>
        </p:txBody>
      </p:sp>
    </p:spTree>
    <p:extLst>
      <p:ext uri="{BB962C8B-B14F-4D97-AF65-F5344CB8AC3E}">
        <p14:creationId xmlns:p14="http://schemas.microsoft.com/office/powerpoint/2010/main" val="1013959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a range of funding streams available to support teams and individuals. This includes HDF to help you overcome financial barriers to progress personally in your chosen field (e.g. sport coaching qualifications, sporting activities, musical endeavours etc)  Geographically dispersed teams can apply for BUG funding for team building activities. To Celebrate the 90</a:t>
            </a:r>
            <a:r>
              <a:rPr lang="en-GB" baseline="30000"/>
              <a:t>th</a:t>
            </a:r>
            <a:r>
              <a:rPr lang="en-GB"/>
              <a:t> Anniversary HASSRA introduced the 90</a:t>
            </a:r>
            <a:r>
              <a:rPr lang="en-GB" baseline="30000"/>
              <a:t>th</a:t>
            </a:r>
            <a:r>
              <a:rPr lang="en-GB"/>
              <a:t> Anniversary Club Grant – funding will be determined by membership number.  Cash for Clubs to incentivise clubs to use the On-line portal and simplify the process for running raffles, competitions and events.  And the Buddy Draw which puts members and the person or persons they recruit into a draw with a chance of winning cash prizes</a:t>
            </a:r>
          </a:p>
        </p:txBody>
      </p:sp>
      <p:sp>
        <p:nvSpPr>
          <p:cNvPr id="4" name="Slide Number Placeholder 3"/>
          <p:cNvSpPr>
            <a:spLocks noGrp="1"/>
          </p:cNvSpPr>
          <p:nvPr>
            <p:ph type="sldNum" sz="quarter" idx="5"/>
          </p:nvPr>
        </p:nvSpPr>
        <p:spPr/>
        <p:txBody>
          <a:bodyPr/>
          <a:lstStyle/>
          <a:p>
            <a:fld id="{DB5DC4AC-9431-4890-8EE8-540ED8259307}" type="slidenum">
              <a:rPr lang="en-GB" smtClean="0"/>
              <a:t>5</a:t>
            </a:fld>
            <a:endParaRPr lang="en-GB"/>
          </a:p>
        </p:txBody>
      </p:sp>
    </p:spTree>
    <p:extLst>
      <p:ext uri="{BB962C8B-B14F-4D97-AF65-F5344CB8AC3E}">
        <p14:creationId xmlns:p14="http://schemas.microsoft.com/office/powerpoint/2010/main" val="427677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continue delivering the varied programme of events to entice members to remain – HASSRA needs volunteers and organisers.  If this could be you – you will naturally develop skills in areas essential to progress your DWP career.  Be passionate about Volunteering – the personal benefits are immense. </a:t>
            </a:r>
          </a:p>
        </p:txBody>
      </p:sp>
      <p:sp>
        <p:nvSpPr>
          <p:cNvPr id="4" name="Slide Number Placeholder 3"/>
          <p:cNvSpPr>
            <a:spLocks noGrp="1"/>
          </p:cNvSpPr>
          <p:nvPr>
            <p:ph type="sldNum" sz="quarter" idx="5"/>
          </p:nvPr>
        </p:nvSpPr>
        <p:spPr/>
        <p:txBody>
          <a:bodyPr/>
          <a:lstStyle/>
          <a:p>
            <a:fld id="{DB5DC4AC-9431-4890-8EE8-540ED8259307}" type="slidenum">
              <a:rPr lang="en-GB" smtClean="0"/>
              <a:t>6</a:t>
            </a:fld>
            <a:endParaRPr lang="en-GB"/>
          </a:p>
        </p:txBody>
      </p:sp>
    </p:spTree>
    <p:extLst>
      <p:ext uri="{BB962C8B-B14F-4D97-AF65-F5344CB8AC3E}">
        <p14:creationId xmlns:p14="http://schemas.microsoft.com/office/powerpoint/2010/main" val="267729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IT system is HASSRA Live.  It’s accessible from the Working in DWP section of the intranet.  It’s recommended that you use a personal e-mail to set up your account when you become a member – to make sure you always get the most up to date information  - even when absent from work, and to make sure any e-tickets can be delivered on the go.</a:t>
            </a:r>
          </a:p>
        </p:txBody>
      </p:sp>
      <p:sp>
        <p:nvSpPr>
          <p:cNvPr id="4" name="Slide Number Placeholder 3"/>
          <p:cNvSpPr>
            <a:spLocks noGrp="1"/>
          </p:cNvSpPr>
          <p:nvPr>
            <p:ph type="sldNum" sz="quarter" idx="5"/>
          </p:nvPr>
        </p:nvSpPr>
        <p:spPr/>
        <p:txBody>
          <a:bodyPr/>
          <a:lstStyle/>
          <a:p>
            <a:fld id="{DB5DC4AC-9431-4890-8EE8-540ED8259307}" type="slidenum">
              <a:rPr lang="en-GB" smtClean="0"/>
              <a:t>7</a:t>
            </a:fld>
            <a:endParaRPr lang="en-GB"/>
          </a:p>
        </p:txBody>
      </p:sp>
    </p:spTree>
    <p:extLst>
      <p:ext uri="{BB962C8B-B14F-4D97-AF65-F5344CB8AC3E}">
        <p14:creationId xmlns:p14="http://schemas.microsoft.com/office/powerpoint/2010/main" val="248300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find us here – on Social Media, we also have a quarterly magazine – HASSRA Livelife with members stories as well as what’s happening in HASSRA World.  Please follow us!</a:t>
            </a:r>
          </a:p>
        </p:txBody>
      </p:sp>
      <p:sp>
        <p:nvSpPr>
          <p:cNvPr id="4" name="Slide Number Placeholder 3"/>
          <p:cNvSpPr>
            <a:spLocks noGrp="1"/>
          </p:cNvSpPr>
          <p:nvPr>
            <p:ph type="sldNum" sz="quarter" idx="5"/>
          </p:nvPr>
        </p:nvSpPr>
        <p:spPr/>
        <p:txBody>
          <a:bodyPr/>
          <a:lstStyle/>
          <a:p>
            <a:fld id="{DB5DC4AC-9431-4890-8EE8-540ED8259307}" type="slidenum">
              <a:rPr lang="en-GB" smtClean="0"/>
              <a:t>8</a:t>
            </a:fld>
            <a:endParaRPr lang="en-GB"/>
          </a:p>
        </p:txBody>
      </p:sp>
    </p:spTree>
    <p:extLst>
      <p:ext uri="{BB962C8B-B14F-4D97-AF65-F5344CB8AC3E}">
        <p14:creationId xmlns:p14="http://schemas.microsoft.com/office/powerpoint/2010/main" val="137022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9</a:t>
            </a:fld>
            <a:endParaRPr lang="en-GB"/>
          </a:p>
        </p:txBody>
      </p:sp>
    </p:spTree>
    <p:extLst>
      <p:ext uri="{BB962C8B-B14F-4D97-AF65-F5344CB8AC3E}">
        <p14:creationId xmlns:p14="http://schemas.microsoft.com/office/powerpoint/2010/main" val="14740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52ED-5CDE-E167-CC9D-7EEAFB6D7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03D94A-596D-2622-A2C5-1BFFC6F57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DEB246-4318-D56E-8328-24F460F30066}"/>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98460C97-BB25-FC26-6477-9F189C3D0E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0552DC-9069-0E1D-00A4-31DA1346F7B7}"/>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99518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19D7-4D9E-7236-55D9-9F8BE1C405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1378B-8DD1-1707-4555-75346D525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E8A98-0122-2E36-413F-E7ABB3D92593}"/>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A29D8025-0A97-F818-87B5-88AB6F55F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B675E5-7CA6-C263-6AC9-E801566364C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26824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0F094-E324-A0EE-E9DD-A2BF90F02F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C9C35C-FAD3-026D-94EE-6E47891C2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B6242-BBF4-5AC8-41C1-966416D9FE7D}"/>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A9B21A4D-D288-5F59-B761-1F219FBCA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D4661-AA1A-70BE-4043-1C166B408B0C}"/>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7438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B893-BEBE-AC38-94CC-02509D6250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18DB91-ECCF-5274-ACCE-BBEBD38AC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43C77-3B6A-CDDD-503B-56C365433E83}"/>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433F5051-B62F-E66D-1A7E-1653C301AC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42C960-50A2-AD28-0C8D-7C6B6BDC458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24995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3D44-A195-BF17-8394-B8C7ABADD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948542-D0D0-D6EE-311A-1DDFE756F8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F4979-1373-B1D0-EC89-6AD7DA792020}"/>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0C7E0BE7-1E7D-E29D-7D15-991D6A86A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716F21-540E-8529-099C-1B11FF12C148}"/>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88427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8BFD-7C5D-A6DB-3DFB-DFAFC2CD9D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8BFAA8-936F-8A13-18AA-007CC96E4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DF6C92-005A-CA77-5133-E2D1C1E86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F12FCB-3D5C-8426-ADC2-E27C2D92D29A}"/>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6" name="Footer Placeholder 5">
            <a:extLst>
              <a:ext uri="{FF2B5EF4-FFF2-40B4-BE49-F238E27FC236}">
                <a16:creationId xmlns:a16="http://schemas.microsoft.com/office/drawing/2014/main" id="{D3266EC9-874B-2CD2-F9BB-5D6C71A3B4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4F313-19D6-4A17-422D-E2933AFCD84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5882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A859-CAA8-4CA9-0B2A-2D7B799A35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36D4A-26EA-8A82-C488-A07398B50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B20F6-8E6A-5265-1708-CA516DD24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09FDFA-F123-E26F-7255-0E9B92971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BDE86E-B1D9-993D-4197-825B489DD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F93B05-80F5-FB5D-3B4D-A5531EB197BA}"/>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8" name="Footer Placeholder 7">
            <a:extLst>
              <a:ext uri="{FF2B5EF4-FFF2-40B4-BE49-F238E27FC236}">
                <a16:creationId xmlns:a16="http://schemas.microsoft.com/office/drawing/2014/main" id="{70F630C7-EDB6-8A54-FD85-93DF4875B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BEDDD-ACA9-3958-199F-D7ABB989DB9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51184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7177-DE0C-1C7D-8CE8-2CC58E5785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2E67C8-DD99-8CB2-7D84-30900E46878F}"/>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4" name="Footer Placeholder 3">
            <a:extLst>
              <a:ext uri="{FF2B5EF4-FFF2-40B4-BE49-F238E27FC236}">
                <a16:creationId xmlns:a16="http://schemas.microsoft.com/office/drawing/2014/main" id="{B0119A7F-B7CA-0DB1-E081-939A3C6ACF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1BFD3-5D7B-2509-B424-4E5915DD31E3}"/>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84458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3308D-E9B5-9538-8382-BEFA1400A81F}"/>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3" name="Footer Placeholder 2">
            <a:extLst>
              <a:ext uri="{FF2B5EF4-FFF2-40B4-BE49-F238E27FC236}">
                <a16:creationId xmlns:a16="http://schemas.microsoft.com/office/drawing/2014/main" id="{7170D2DC-1404-725E-0D09-ABCA7C5DC2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3EB6A3-6CB1-D62C-8BED-73EB608C89D2}"/>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838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D914-849B-672F-A65D-C49493498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6C7B78-7C3F-6040-7709-ACEFD2A45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F1A00D-DA54-2C60-AD96-E317243DC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61A71-776F-6471-45C4-6FF979F576FC}"/>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6" name="Footer Placeholder 5">
            <a:extLst>
              <a:ext uri="{FF2B5EF4-FFF2-40B4-BE49-F238E27FC236}">
                <a16:creationId xmlns:a16="http://schemas.microsoft.com/office/drawing/2014/main" id="{B7B71AFB-84A4-F207-A5B4-927BDE7C82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974FC0-A3E8-7CB7-9491-E194A6A25809}"/>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06068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B759-25CC-6479-D944-0F7C23EF4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B3B554-54F5-23F7-9772-AE8A4E98B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AB5098-5C3E-D11E-84DE-085AD89DB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42559-9B85-25B5-9680-BF50EDC25281}"/>
              </a:ext>
            </a:extLst>
          </p:cNvPr>
          <p:cNvSpPr>
            <a:spLocks noGrp="1"/>
          </p:cNvSpPr>
          <p:nvPr>
            <p:ph type="dt" sz="half" idx="10"/>
          </p:nvPr>
        </p:nvSpPr>
        <p:spPr/>
        <p:txBody>
          <a:bodyPr/>
          <a:lstStyle/>
          <a:p>
            <a:fld id="{21F48799-A5DD-4D09-823B-8561CFA30B36}" type="datetimeFigureOut">
              <a:rPr lang="en-GB" smtClean="0"/>
              <a:t>01/08/2025</a:t>
            </a:fld>
            <a:endParaRPr lang="en-GB"/>
          </a:p>
        </p:txBody>
      </p:sp>
      <p:sp>
        <p:nvSpPr>
          <p:cNvPr id="6" name="Footer Placeholder 5">
            <a:extLst>
              <a:ext uri="{FF2B5EF4-FFF2-40B4-BE49-F238E27FC236}">
                <a16:creationId xmlns:a16="http://schemas.microsoft.com/office/drawing/2014/main" id="{0F7103A8-4079-9438-A807-30D744B83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A0C177-4076-52CE-CE8D-80BB229E0EEF}"/>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3863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D0D83-52E8-0AAC-BF76-3BCDEA3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04E0CC-3432-DADE-1716-6818ADE35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BEA0F-740C-C439-062F-01917DF18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F48799-A5DD-4D09-823B-8561CFA30B36}" type="datetimeFigureOut">
              <a:rPr lang="en-GB" smtClean="0"/>
              <a:t>01/08/2025</a:t>
            </a:fld>
            <a:endParaRPr lang="en-GB"/>
          </a:p>
        </p:txBody>
      </p:sp>
      <p:sp>
        <p:nvSpPr>
          <p:cNvPr id="5" name="Footer Placeholder 4">
            <a:extLst>
              <a:ext uri="{FF2B5EF4-FFF2-40B4-BE49-F238E27FC236}">
                <a16:creationId xmlns:a16="http://schemas.microsoft.com/office/drawing/2014/main" id="{8B133F33-581E-8885-EB1B-776158CA0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F11955B-C9D2-317A-D8B9-9A12F42D2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3A1777-558F-4E25-B61E-5560398650C6}" type="slidenum">
              <a:rPr lang="en-GB" smtClean="0"/>
              <a:t>‹#›</a:t>
            </a:fld>
            <a:endParaRPr lang="en-GB"/>
          </a:p>
        </p:txBody>
      </p:sp>
    </p:spTree>
    <p:extLst>
      <p:ext uri="{BB962C8B-B14F-4D97-AF65-F5344CB8AC3E}">
        <p14:creationId xmlns:p14="http://schemas.microsoft.com/office/powerpoint/2010/main" val="341135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hassra.org.uk/register?return_url=%2F&amp;return_key=b420ba440c58f54897817821078d56df1e1f1017c953ac56b832c6bb452f877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hassra.org.uk/what-we-do?pxRatio=1.6500000953674316" TargetMode="External"/><Relationship Id="rId5" Type="http://schemas.openxmlformats.org/officeDocument/2006/relationships/image" Target="../media/image5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EC1C5D-359E-8FF2-989B-6FC2238F647D}"/>
              </a:ext>
            </a:extLst>
          </p:cNvPr>
          <p:cNvSpPr/>
          <p:nvPr/>
        </p:nvSpPr>
        <p:spPr>
          <a:xfrm>
            <a:off x="827" y="372915"/>
            <a:ext cx="8355276" cy="830997"/>
          </a:xfrm>
          <a:prstGeom prst="rect">
            <a:avLst/>
          </a:prstGeom>
          <a:noFill/>
        </p:spPr>
        <p:txBody>
          <a:bodyPr wrap="square" lIns="91440" tIns="45720" rIns="91440" bIns="45720" anchor="t">
            <a:spAutoFit/>
          </a:bodyPr>
          <a:lstStyle/>
          <a:p>
            <a:pPr algn="ctr"/>
            <a:r>
              <a:rPr lang="en-US" sz="4800" b="1" spc="50">
                <a:ln w="9525" cmpd="sng">
                  <a:solidFill>
                    <a:schemeClr val="accent1"/>
                  </a:solidFill>
                  <a:prstDash val="solid"/>
                </a:ln>
                <a:solidFill>
                  <a:schemeClr val="bg1"/>
                </a:solidFill>
                <a:effectLst>
                  <a:glow rad="38100">
                    <a:schemeClr val="accent1">
                      <a:alpha val="40000"/>
                    </a:schemeClr>
                  </a:glow>
                  <a:outerShdw blurRad="50800" dist="38100" dir="2700000" algn="tl" rotWithShape="0">
                    <a:prstClr val="black">
                      <a:alpha val="40000"/>
                    </a:prstClr>
                  </a:outerShdw>
                </a:effectLst>
                <a:latin typeface="Arial"/>
                <a:cs typeface="Arial"/>
              </a:rPr>
              <a:t>Welcome to HASSRA</a:t>
            </a:r>
            <a:endParaRPr lang="en-US" sz="4800">
              <a:solidFill>
                <a:schemeClr val="bg1"/>
              </a:solidFill>
            </a:endParaRPr>
          </a:p>
        </p:txBody>
      </p:sp>
      <p:pic>
        <p:nvPicPr>
          <p:cNvPr id="3" name="Picture 2" descr="A group of people in a raft&#10;&#10;AI-generated content may be incorrect.">
            <a:extLst>
              <a:ext uri="{FF2B5EF4-FFF2-40B4-BE49-F238E27FC236}">
                <a16:creationId xmlns:a16="http://schemas.microsoft.com/office/drawing/2014/main" id="{6AE478A9-876F-195D-95CA-A172850D6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3802">
            <a:off x="8273968" y="1663429"/>
            <a:ext cx="1851102" cy="2491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erson on an exercise bike&#10;&#10;AI-generated content may be incorrect.">
            <a:extLst>
              <a:ext uri="{FF2B5EF4-FFF2-40B4-BE49-F238E27FC236}">
                <a16:creationId xmlns:a16="http://schemas.microsoft.com/office/drawing/2014/main" id="{40F08109-19DB-630E-9C95-C323346F1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72" y="462116"/>
            <a:ext cx="1922722" cy="28840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C4F4C5-B755-87D1-3C27-D1733C71B5BF}"/>
              </a:ext>
            </a:extLst>
          </p:cNvPr>
          <p:cNvPicPr>
            <a:picLocks noChangeAspect="1"/>
          </p:cNvPicPr>
          <p:nvPr/>
        </p:nvPicPr>
        <p:blipFill>
          <a:blip r:embed="rId5"/>
          <a:stretch>
            <a:fillRect/>
          </a:stretch>
        </p:blipFill>
        <p:spPr>
          <a:xfrm rot="582574">
            <a:off x="9890527" y="3103446"/>
            <a:ext cx="1846965" cy="2672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92E128D-C731-DC6E-55A7-DE30FFE912D4}"/>
              </a:ext>
            </a:extLst>
          </p:cNvPr>
          <p:cNvPicPr>
            <a:picLocks noChangeAspect="1"/>
          </p:cNvPicPr>
          <p:nvPr/>
        </p:nvPicPr>
        <p:blipFill>
          <a:blip r:embed="rId6"/>
          <a:stretch>
            <a:fillRect/>
          </a:stretch>
        </p:blipFill>
        <p:spPr>
          <a:xfrm>
            <a:off x="1903811" y="2297095"/>
            <a:ext cx="5832859" cy="2583955"/>
          </a:xfrm>
          <a:prstGeom prst="snip2DiagRect">
            <a:avLst>
              <a:gd name="adj1" fmla="val 8128"/>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056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F63A6-D732-7DA2-C35E-E6BB37E8EBA4}"/>
              </a:ext>
            </a:extLst>
          </p:cNvPr>
          <p:cNvSpPr/>
          <p:nvPr/>
        </p:nvSpPr>
        <p:spPr>
          <a:xfrm>
            <a:off x="201415" y="235527"/>
            <a:ext cx="6889643" cy="830997"/>
          </a:xfrm>
          <a:prstGeom prst="rect">
            <a:avLst/>
          </a:prstGeom>
          <a:noFill/>
        </p:spPr>
        <p:txBody>
          <a:bodyPr wrap="non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 who we are</a:t>
            </a:r>
          </a:p>
        </p:txBody>
      </p:sp>
      <p:graphicFrame>
        <p:nvGraphicFramePr>
          <p:cNvPr id="9" name="Content Placeholder 2">
            <a:extLst>
              <a:ext uri="{FF2B5EF4-FFF2-40B4-BE49-F238E27FC236}">
                <a16:creationId xmlns:a16="http://schemas.microsoft.com/office/drawing/2014/main" id="{2543A41D-5CC7-928B-C711-8DFC05F944E8}"/>
              </a:ext>
            </a:extLst>
          </p:cNvPr>
          <p:cNvGraphicFramePr>
            <a:graphicFrameLocks noGrp="1"/>
          </p:cNvGraphicFramePr>
          <p:nvPr>
            <p:ph idx="1"/>
            <p:extLst>
              <p:ext uri="{D42A27DB-BD31-4B8C-83A1-F6EECF244321}">
                <p14:modId xmlns:p14="http://schemas.microsoft.com/office/powerpoint/2010/main" val="2405400843"/>
              </p:ext>
            </p:extLst>
          </p:nvPr>
        </p:nvGraphicFramePr>
        <p:xfrm>
          <a:off x="2118261" y="1470748"/>
          <a:ext cx="9247831" cy="3585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712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DA76CF-BA5C-932B-D1F4-DC9B050E1E72}"/>
              </a:ext>
            </a:extLst>
          </p:cNvPr>
          <p:cNvSpPr/>
          <p:nvPr/>
        </p:nvSpPr>
        <p:spPr>
          <a:xfrm>
            <a:off x="838200" y="557190"/>
            <a:ext cx="3999971" cy="168634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700" b="1" kern="1200" cap="none" spc="50">
              <a:ln w="9525" cmpd="sng">
                <a:solidFill>
                  <a:schemeClr val="accent1"/>
                </a:solidFill>
                <a:prstDash val="solid"/>
              </a:ln>
              <a:solidFill>
                <a:schemeClr val="tx1"/>
              </a:solidFill>
              <a:effectLst>
                <a:glow rad="38100">
                  <a:schemeClr val="accent1">
                    <a:alpha val="40000"/>
                  </a:schemeClr>
                </a:glow>
              </a:effectLst>
              <a:latin typeface="+mj-lt"/>
              <a:ea typeface="+mj-ea"/>
              <a:cs typeface="+mj-cs"/>
            </a:endParaRPr>
          </a:p>
        </p:txBody>
      </p:sp>
      <p:sp>
        <p:nvSpPr>
          <p:cNvPr id="38" name="Rectangle 37">
            <a:extLst>
              <a:ext uri="{FF2B5EF4-FFF2-40B4-BE49-F238E27FC236}">
                <a16:creationId xmlns:a16="http://schemas.microsoft.com/office/drawing/2014/main" id="{080354C5-7B29-7ECA-985D-43FA0CDD57A8}"/>
              </a:ext>
            </a:extLst>
          </p:cNvPr>
          <p:cNvSpPr/>
          <p:nvPr/>
        </p:nvSpPr>
        <p:spPr>
          <a:xfrm>
            <a:off x="218331" y="771566"/>
            <a:ext cx="3521780" cy="1569660"/>
          </a:xfrm>
          <a:prstGeom prst="rect">
            <a:avLst/>
          </a:prstGeom>
          <a:noFill/>
        </p:spPr>
        <p:txBody>
          <a:bodyPr wrap="square" lIns="91440" tIns="45720" rIns="91440" bIns="45720">
            <a:spAutoFit/>
          </a:bodyPr>
          <a:lstStyle/>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Offers</a:t>
            </a:r>
          </a:p>
        </p:txBody>
      </p:sp>
      <p:pic>
        <p:nvPicPr>
          <p:cNvPr id="51" name="Picture 50" descr="A person lifting weights in a gym&#10;&#10;AI-generated content may be incorrect.">
            <a:extLst>
              <a:ext uri="{FF2B5EF4-FFF2-40B4-BE49-F238E27FC236}">
                <a16:creationId xmlns:a16="http://schemas.microsoft.com/office/drawing/2014/main" id="{FB0B1D76-39EC-C4C2-26EF-871100E59AAD}"/>
              </a:ext>
            </a:extLst>
          </p:cNvPr>
          <p:cNvPicPr>
            <a:picLocks noChangeAspect="1"/>
          </p:cNvPicPr>
          <p:nvPr/>
        </p:nvPicPr>
        <p:blipFill>
          <a:blip r:embed="rId4">
            <a:extLst>
              <a:ext uri="{28A0092B-C50C-407E-A947-70E740481C1C}">
                <a14:useLocalDpi xmlns:a14="http://schemas.microsoft.com/office/drawing/2010/main" val="0"/>
              </a:ext>
            </a:extLst>
          </a:blip>
          <a:srcRect r="2572" b="6179"/>
          <a:stretch/>
        </p:blipFill>
        <p:spPr>
          <a:xfrm>
            <a:off x="4180565" y="4759151"/>
            <a:ext cx="1404453"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9" name="Picture 58" descr="A blue and white logo&#10;&#10;AI-generated content may be incorrect.">
            <a:extLst>
              <a:ext uri="{FF2B5EF4-FFF2-40B4-BE49-F238E27FC236}">
                <a16:creationId xmlns:a16="http://schemas.microsoft.com/office/drawing/2014/main" id="{EE7BBEBA-16BC-0FAB-4C58-0CF74D9F9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809" y="4684731"/>
            <a:ext cx="1402313" cy="1418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3" name="Picture 72" descr="A blue circle with white text&#10;&#10;AI-generated content may be incorrect.">
            <a:extLst>
              <a:ext uri="{FF2B5EF4-FFF2-40B4-BE49-F238E27FC236}">
                <a16:creationId xmlns:a16="http://schemas.microsoft.com/office/drawing/2014/main" id="{45B6F104-B703-1290-28F1-78F477FBB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0565" y="2921923"/>
            <a:ext cx="1356808"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9" name="Picture 98" descr="A black and white logo&#10;&#10;AI-generated content may be incorrect.">
            <a:extLst>
              <a:ext uri="{FF2B5EF4-FFF2-40B4-BE49-F238E27FC236}">
                <a16:creationId xmlns:a16="http://schemas.microsoft.com/office/drawing/2014/main" id="{43D5BF01-3079-D63D-321A-677B60565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950" y="2805499"/>
            <a:ext cx="1454941"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1" name="Picture 100" descr="A logo of a goose&#10;&#10;AI-generated content may be incorrect.">
            <a:extLst>
              <a:ext uri="{FF2B5EF4-FFF2-40B4-BE49-F238E27FC236}">
                <a16:creationId xmlns:a16="http://schemas.microsoft.com/office/drawing/2014/main" id="{34128765-3599-FDF2-F60D-DE429B318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6268" y="2834602"/>
            <a:ext cx="1305397" cy="1415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4" name="Picture 113" descr="A red and white logo&#10;&#10;AI-generated content may be incorrect.">
            <a:extLst>
              <a:ext uri="{FF2B5EF4-FFF2-40B4-BE49-F238E27FC236}">
                <a16:creationId xmlns:a16="http://schemas.microsoft.com/office/drawing/2014/main" id="{AC5FECDE-1DFF-C2DF-4302-2B69A6BB3557}"/>
              </a:ext>
            </a:extLst>
          </p:cNvPr>
          <p:cNvPicPr>
            <a:picLocks noChangeAspect="1"/>
          </p:cNvPicPr>
          <p:nvPr/>
        </p:nvPicPr>
        <p:blipFill>
          <a:blip r:embed="rId9">
            <a:extLst>
              <a:ext uri="{28A0092B-C50C-407E-A947-70E740481C1C}">
                <a14:useLocalDpi xmlns:a14="http://schemas.microsoft.com/office/drawing/2010/main" val="0"/>
              </a:ext>
            </a:extLst>
          </a:blip>
          <a:srcRect b="4804"/>
          <a:stretch/>
        </p:blipFill>
        <p:spPr>
          <a:xfrm>
            <a:off x="6120177" y="2834602"/>
            <a:ext cx="1404453" cy="1394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3" name="Picture 222">
            <a:extLst>
              <a:ext uri="{FF2B5EF4-FFF2-40B4-BE49-F238E27FC236}">
                <a16:creationId xmlns:a16="http://schemas.microsoft.com/office/drawing/2014/main" id="{4DE2CAA1-C18D-A22E-7B2E-E0DA165D28CD}"/>
              </a:ext>
            </a:extLst>
          </p:cNvPr>
          <p:cNvPicPr>
            <a:picLocks noChangeAspect="1"/>
          </p:cNvPicPr>
          <p:nvPr/>
        </p:nvPicPr>
        <p:blipFill>
          <a:blip r:embed="rId10"/>
          <a:stretch>
            <a:fillRect/>
          </a:stretch>
        </p:blipFill>
        <p:spPr>
          <a:xfrm>
            <a:off x="9950577" y="4709149"/>
            <a:ext cx="1428441" cy="1369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5" name="Picture 224">
            <a:extLst>
              <a:ext uri="{FF2B5EF4-FFF2-40B4-BE49-F238E27FC236}">
                <a16:creationId xmlns:a16="http://schemas.microsoft.com/office/drawing/2014/main" id="{4C77EFDE-0034-1D8E-043B-FDC65AA26B7A}"/>
              </a:ext>
            </a:extLst>
          </p:cNvPr>
          <p:cNvPicPr>
            <a:picLocks noChangeAspect="1"/>
          </p:cNvPicPr>
          <p:nvPr/>
        </p:nvPicPr>
        <p:blipFill>
          <a:blip r:embed="rId11"/>
          <a:stretch>
            <a:fillRect/>
          </a:stretch>
        </p:blipFill>
        <p:spPr>
          <a:xfrm>
            <a:off x="6120177" y="4756342"/>
            <a:ext cx="1483868"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7" name="Picture 226">
            <a:extLst>
              <a:ext uri="{FF2B5EF4-FFF2-40B4-BE49-F238E27FC236}">
                <a16:creationId xmlns:a16="http://schemas.microsoft.com/office/drawing/2014/main" id="{9527AAD5-CFFB-9BD7-61B0-145F7513BA23}"/>
              </a:ext>
            </a:extLst>
          </p:cNvPr>
          <p:cNvPicPr>
            <a:picLocks noChangeAspect="1"/>
          </p:cNvPicPr>
          <p:nvPr/>
        </p:nvPicPr>
        <p:blipFill>
          <a:blip r:embed="rId12"/>
          <a:stretch>
            <a:fillRect/>
          </a:stretch>
        </p:blipFill>
        <p:spPr>
          <a:xfrm>
            <a:off x="2266952" y="4768320"/>
            <a:ext cx="1473158" cy="1407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E602FB7F-7B53-311B-DD55-850216A22974}"/>
              </a:ext>
            </a:extLst>
          </p:cNvPr>
          <p:cNvPicPr>
            <a:picLocks noChangeAspect="1"/>
          </p:cNvPicPr>
          <p:nvPr/>
        </p:nvPicPr>
        <p:blipFill>
          <a:blip r:embed="rId13"/>
          <a:stretch>
            <a:fillRect/>
          </a:stretch>
        </p:blipFill>
        <p:spPr>
          <a:xfrm>
            <a:off x="6053332" y="893645"/>
            <a:ext cx="1546534" cy="1413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3F48A2D5-95B8-610E-0820-CBF6EE36D73A}"/>
              </a:ext>
            </a:extLst>
          </p:cNvPr>
          <p:cNvPicPr>
            <a:picLocks noChangeAspect="1"/>
          </p:cNvPicPr>
          <p:nvPr/>
        </p:nvPicPr>
        <p:blipFill>
          <a:blip r:embed="rId14"/>
          <a:stretch>
            <a:fillRect/>
          </a:stretch>
        </p:blipFill>
        <p:spPr>
          <a:xfrm>
            <a:off x="10026832" y="779517"/>
            <a:ext cx="1491449" cy="14264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73E9011F-1AEF-D926-4B2D-5F22A08C3543}"/>
              </a:ext>
            </a:extLst>
          </p:cNvPr>
          <p:cNvPicPr>
            <a:picLocks noChangeAspect="1"/>
          </p:cNvPicPr>
          <p:nvPr/>
        </p:nvPicPr>
        <p:blipFill>
          <a:blip r:embed="rId15"/>
          <a:stretch>
            <a:fillRect/>
          </a:stretch>
        </p:blipFill>
        <p:spPr>
          <a:xfrm>
            <a:off x="8069722" y="840421"/>
            <a:ext cx="1478491" cy="1431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503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3C97-EEAA-D570-DA82-280F8FD129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A72A269-A73E-B95D-86F9-DD65ECFE60D2}"/>
              </a:ext>
            </a:extLst>
          </p:cNvPr>
          <p:cNvSpPr/>
          <p:nvPr/>
        </p:nvSpPr>
        <p:spPr>
          <a:xfrm>
            <a:off x="5304390" y="152046"/>
            <a:ext cx="184730" cy="1569660"/>
          </a:xfrm>
          <a:prstGeom prst="rect">
            <a:avLst/>
          </a:prstGeom>
          <a:noFill/>
        </p:spPr>
        <p:txBody>
          <a:bodyPr wrap="none" lIns="91440" tIns="45720" rIns="91440" bIns="45720">
            <a:spAutoFit/>
          </a:bodyPr>
          <a:lstStyle/>
          <a:p>
            <a:pPr algn="ctr"/>
            <a:endParaRPr lang="en-US" sz="96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4" name="Picture 33" descr="A person holding a trophy&#10;&#10;AI-generated content may be incorrect.">
            <a:extLst>
              <a:ext uri="{FF2B5EF4-FFF2-40B4-BE49-F238E27FC236}">
                <a16:creationId xmlns:a16="http://schemas.microsoft.com/office/drawing/2014/main" id="{4673EFCA-5C87-E3F4-2D81-D9D050D7B371}"/>
              </a:ext>
            </a:extLst>
          </p:cNvPr>
          <p:cNvPicPr>
            <a:picLocks noChangeAspect="1"/>
          </p:cNvPicPr>
          <p:nvPr/>
        </p:nvPicPr>
        <p:blipFill>
          <a:blip r:embed="rId3">
            <a:extLst>
              <a:ext uri="{28A0092B-C50C-407E-A947-70E740481C1C}">
                <a14:useLocalDpi xmlns:a14="http://schemas.microsoft.com/office/drawing/2010/main" val="0"/>
              </a:ext>
            </a:extLst>
          </a:blip>
          <a:srcRect l="17176" t="8767" r="18106" b="2217"/>
          <a:stretch/>
        </p:blipFill>
        <p:spPr>
          <a:xfrm rot="816616">
            <a:off x="2534065" y="3939894"/>
            <a:ext cx="2120694" cy="23203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6" name="Picture 35" descr="A person and person kissing on a train&#10;&#10;AI-generated content may be incorrect.">
            <a:extLst>
              <a:ext uri="{FF2B5EF4-FFF2-40B4-BE49-F238E27FC236}">
                <a16:creationId xmlns:a16="http://schemas.microsoft.com/office/drawing/2014/main" id="{3C7806B2-0EC5-FED9-BCE2-7DE9A497204D}"/>
              </a:ext>
            </a:extLst>
          </p:cNvPr>
          <p:cNvPicPr>
            <a:picLocks noChangeAspect="1"/>
          </p:cNvPicPr>
          <p:nvPr/>
        </p:nvPicPr>
        <p:blipFill>
          <a:blip r:embed="rId4">
            <a:extLst>
              <a:ext uri="{28A0092B-C50C-407E-A947-70E740481C1C}">
                <a14:useLocalDpi xmlns:a14="http://schemas.microsoft.com/office/drawing/2010/main" val="0"/>
              </a:ext>
            </a:extLst>
          </a:blip>
          <a:srcRect l="5519" t="13172" r="13116" b="472"/>
          <a:stretch/>
        </p:blipFill>
        <p:spPr>
          <a:xfrm rot="20905378">
            <a:off x="4668926" y="4068879"/>
            <a:ext cx="1640388" cy="2418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2">
            <a:extLst>
              <a:ext uri="{FF2B5EF4-FFF2-40B4-BE49-F238E27FC236}">
                <a16:creationId xmlns:a16="http://schemas.microsoft.com/office/drawing/2014/main" id="{9C1AC890-F036-524C-D886-58356D86682C}"/>
              </a:ext>
            </a:extLst>
          </p:cNvPr>
          <p:cNvPicPr>
            <a:picLocks noChangeAspect="1"/>
          </p:cNvPicPr>
          <p:nvPr/>
        </p:nvPicPr>
        <p:blipFill>
          <a:blip r:embed="rId5"/>
          <a:stretch>
            <a:fillRect/>
          </a:stretch>
        </p:blipFill>
        <p:spPr>
          <a:xfrm rot="1188448">
            <a:off x="5884177" y="3923578"/>
            <a:ext cx="3398665" cy="2746933"/>
          </a:xfrm>
          <a:prstGeom prst="rect">
            <a:avLst/>
          </a:prstGeom>
        </p:spPr>
      </p:pic>
      <p:pic>
        <p:nvPicPr>
          <p:cNvPr id="32" name="Picture 31" descr="A close-up of a pen on a crossword puzzle&#10;&#10;AI-generated content may be incorrect.">
            <a:extLst>
              <a:ext uri="{FF2B5EF4-FFF2-40B4-BE49-F238E27FC236}">
                <a16:creationId xmlns:a16="http://schemas.microsoft.com/office/drawing/2014/main" id="{2CBB5873-5A7D-C6FB-DD70-CAFC9C677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4260">
            <a:off x="1262609" y="633275"/>
            <a:ext cx="2002525" cy="19961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Rectangle 43">
            <a:extLst>
              <a:ext uri="{FF2B5EF4-FFF2-40B4-BE49-F238E27FC236}">
                <a16:creationId xmlns:a16="http://schemas.microsoft.com/office/drawing/2014/main" id="{B3D59D3A-1607-C6B5-49B5-16379ECE64AB}"/>
              </a:ext>
            </a:extLst>
          </p:cNvPr>
          <p:cNvSpPr/>
          <p:nvPr/>
        </p:nvSpPr>
        <p:spPr>
          <a:xfrm>
            <a:off x="3043544" y="2891959"/>
            <a:ext cx="5982870"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WIN with HASSRA</a:t>
            </a:r>
          </a:p>
        </p:txBody>
      </p:sp>
      <p:pic>
        <p:nvPicPr>
          <p:cNvPr id="26" name="Picture 25" descr="A person and person looking at a tablet&#10;&#10;AI-generated content may be incorrect.">
            <a:extLst>
              <a:ext uri="{FF2B5EF4-FFF2-40B4-BE49-F238E27FC236}">
                <a16:creationId xmlns:a16="http://schemas.microsoft.com/office/drawing/2014/main" id="{956AB576-C56E-24AE-0623-C92E4A522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1872">
            <a:off x="3335259" y="410561"/>
            <a:ext cx="2132576" cy="2139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39" descr="A group of people standing on a rocky path&#10;&#10;AI-generated content may be incorrect.">
            <a:extLst>
              <a:ext uri="{FF2B5EF4-FFF2-40B4-BE49-F238E27FC236}">
                <a16:creationId xmlns:a16="http://schemas.microsoft.com/office/drawing/2014/main" id="{D035A33B-2417-45B6-427D-8518F42049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16418">
            <a:off x="8758185" y="4255796"/>
            <a:ext cx="2618333" cy="1977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8" name="Picture 37" descr="A box with presents and balloons&#10;&#10;AI-generated content may be incorrect.">
            <a:extLst>
              <a:ext uri="{FF2B5EF4-FFF2-40B4-BE49-F238E27FC236}">
                <a16:creationId xmlns:a16="http://schemas.microsoft.com/office/drawing/2014/main" id="{83931C7C-EF85-1D9B-AC42-79DE1D77DED8}"/>
              </a:ext>
            </a:extLst>
          </p:cNvPr>
          <p:cNvPicPr>
            <a:picLocks noChangeAspect="1"/>
          </p:cNvPicPr>
          <p:nvPr/>
        </p:nvPicPr>
        <p:blipFill>
          <a:blip r:embed="rId9"/>
          <a:srcRect l="732" t="351" r="-439" b="10936"/>
          <a:stretch/>
        </p:blipFill>
        <p:spPr>
          <a:xfrm rot="20706162">
            <a:off x="5453474" y="518314"/>
            <a:ext cx="2285630" cy="2010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8632CA89-5768-5A77-7DAF-2CD81C78D69D}"/>
              </a:ext>
            </a:extLst>
          </p:cNvPr>
          <p:cNvPicPr>
            <a:picLocks noChangeAspect="1"/>
          </p:cNvPicPr>
          <p:nvPr/>
        </p:nvPicPr>
        <p:blipFill>
          <a:blip r:embed="rId10"/>
          <a:stretch>
            <a:fillRect/>
          </a:stretch>
        </p:blipFill>
        <p:spPr>
          <a:xfrm rot="399808">
            <a:off x="7705270" y="494534"/>
            <a:ext cx="2760026" cy="2411926"/>
          </a:xfrm>
          <a:prstGeom prst="rect">
            <a:avLst/>
          </a:prstGeom>
        </p:spPr>
      </p:pic>
    </p:spTree>
    <p:extLst>
      <p:ext uri="{BB962C8B-B14F-4D97-AF65-F5344CB8AC3E}">
        <p14:creationId xmlns:p14="http://schemas.microsoft.com/office/powerpoint/2010/main" val="3254352740"/>
      </p:ext>
    </p:extLst>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0-#ppt_w/2"/>
                                          </p:val>
                                        </p:tav>
                                        <p:tav tm="100000">
                                          <p:val>
                                            <p:strVal val="#ppt_x"/>
                                          </p:val>
                                        </p:tav>
                                      </p:tavLst>
                                    </p:anim>
                                    <p:anim calcmode="lin" valueType="num">
                                      <p:cBhvr additive="base">
                                        <p:cTn id="26"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0-#ppt_h/2"/>
                                          </p:val>
                                        </p:tav>
                                        <p:tav tm="100000">
                                          <p:val>
                                            <p:strVal val="#ppt_y"/>
                                          </p:val>
                                        </p:tav>
                                      </p:tavLst>
                                    </p:anim>
                                  </p:childTnLst>
                                </p:cTn>
                              </p:par>
                            </p:childTnLst>
                          </p:cTn>
                        </p:par>
                        <p:par>
                          <p:cTn id="51" fill="hold">
                            <p:stCondLst>
                              <p:cond delay="500"/>
                            </p:stCondLst>
                            <p:childTnLst>
                              <p:par>
                                <p:cTn id="52" presetID="53" presetClass="entr" presetSubtype="528" fill="hold" grpId="0" nodeType="afterEffect">
                                  <p:stCondLst>
                                    <p:cond delay="1000"/>
                                  </p:stCondLst>
                                  <p:iterate type="wd">
                                    <p:tmPct val="10000"/>
                                  </p:iterate>
                                  <p:childTnLst>
                                    <p:set>
                                      <p:cBhvr>
                                        <p:cTn id="53" dur="1" fill="hold">
                                          <p:stCondLst>
                                            <p:cond delay="0"/>
                                          </p:stCondLst>
                                        </p:cTn>
                                        <p:tgtEl>
                                          <p:spTgt spid="44"/>
                                        </p:tgtEl>
                                        <p:attrNameLst>
                                          <p:attrName>style.visibility</p:attrName>
                                        </p:attrNameLst>
                                      </p:cBhvr>
                                      <p:to>
                                        <p:strVal val="visible"/>
                                      </p:to>
                                    </p:set>
                                    <p:anim calcmode="lin" valueType="num">
                                      <p:cBhvr>
                                        <p:cTn id="54" dur="2000" fill="hold"/>
                                        <p:tgtEl>
                                          <p:spTgt spid="44"/>
                                        </p:tgtEl>
                                        <p:attrNameLst>
                                          <p:attrName>ppt_w</p:attrName>
                                        </p:attrNameLst>
                                      </p:cBhvr>
                                      <p:tavLst>
                                        <p:tav tm="0">
                                          <p:val>
                                            <p:fltVal val="0"/>
                                          </p:val>
                                        </p:tav>
                                        <p:tav tm="100000">
                                          <p:val>
                                            <p:strVal val="#ppt_w"/>
                                          </p:val>
                                        </p:tav>
                                      </p:tavLst>
                                    </p:anim>
                                    <p:anim calcmode="lin" valueType="num">
                                      <p:cBhvr>
                                        <p:cTn id="55" dur="2000" fill="hold"/>
                                        <p:tgtEl>
                                          <p:spTgt spid="44"/>
                                        </p:tgtEl>
                                        <p:attrNameLst>
                                          <p:attrName>ppt_h</p:attrName>
                                        </p:attrNameLst>
                                      </p:cBhvr>
                                      <p:tavLst>
                                        <p:tav tm="0">
                                          <p:val>
                                            <p:fltVal val="0"/>
                                          </p:val>
                                        </p:tav>
                                        <p:tav tm="100000">
                                          <p:val>
                                            <p:strVal val="#ppt_h"/>
                                          </p:val>
                                        </p:tav>
                                      </p:tavLst>
                                    </p:anim>
                                    <p:animEffect transition="in" filter="fade">
                                      <p:cBhvr>
                                        <p:cTn id="56" dur="2000"/>
                                        <p:tgtEl>
                                          <p:spTgt spid="44"/>
                                        </p:tgtEl>
                                      </p:cBhvr>
                                    </p:animEffect>
                                    <p:anim calcmode="lin" valueType="num">
                                      <p:cBhvr>
                                        <p:cTn id="57" dur="2000" fill="hold"/>
                                        <p:tgtEl>
                                          <p:spTgt spid="44"/>
                                        </p:tgtEl>
                                        <p:attrNameLst>
                                          <p:attrName>ppt_x</p:attrName>
                                        </p:attrNameLst>
                                      </p:cBhvr>
                                      <p:tavLst>
                                        <p:tav tm="0">
                                          <p:val>
                                            <p:fltVal val="0.5"/>
                                          </p:val>
                                        </p:tav>
                                        <p:tav tm="100000">
                                          <p:val>
                                            <p:strVal val="#ppt_x"/>
                                          </p:val>
                                        </p:tav>
                                      </p:tavLst>
                                    </p:anim>
                                    <p:anim calcmode="lin" valueType="num">
                                      <p:cBhvr>
                                        <p:cTn id="58" dur="200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A46C4-1106-1E4F-6E48-55444C5EEA28}"/>
              </a:ext>
            </a:extLst>
          </p:cNvPr>
          <p:cNvSpPr>
            <a:spLocks noGrp="1"/>
          </p:cNvSpPr>
          <p:nvPr>
            <p:ph idx="1"/>
          </p:nvPr>
        </p:nvSpPr>
        <p:spPr>
          <a:xfrm>
            <a:off x="1633809" y="1821598"/>
            <a:ext cx="10515600" cy="4351338"/>
          </a:xfrm>
        </p:spPr>
        <p:txBody>
          <a:bodyPr>
            <a:normAutofit/>
          </a:bodyPr>
          <a:lstStyle/>
          <a:p>
            <a:pPr>
              <a:spcBef>
                <a:spcPts val="0"/>
              </a:spcBef>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HASSRA Development Fund</a:t>
            </a:r>
          </a:p>
          <a:p>
            <a:pPr marL="171450" indent="-171450">
              <a:spcBef>
                <a:spcPts val="0"/>
              </a:spcBef>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Business Unit Grant </a:t>
            </a:r>
          </a:p>
          <a:p>
            <a:pPr marL="171450" indent="-171450">
              <a:spcBef>
                <a:spcPts val="0"/>
              </a:spcBef>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90</a:t>
            </a:r>
            <a:r>
              <a:rPr lang="en-GB" sz="2000" baseline="30000">
                <a:solidFill>
                  <a:schemeClr val="bg1"/>
                </a:solidFill>
                <a:latin typeface="Arial" panose="020B0604020202020204" pitchFamily="34" charset="0"/>
                <a:cs typeface="Arial" panose="020B0604020202020204" pitchFamily="34" charset="0"/>
              </a:rPr>
              <a:t>th</a:t>
            </a:r>
            <a:r>
              <a:rPr lang="en-GB" sz="2000">
                <a:solidFill>
                  <a:schemeClr val="bg1"/>
                </a:solidFill>
                <a:latin typeface="Arial" panose="020B0604020202020204" pitchFamily="34" charset="0"/>
                <a:cs typeface="Arial" panose="020B0604020202020204" pitchFamily="34" charset="0"/>
              </a:rPr>
              <a:t> Anniversary Club Grant</a:t>
            </a:r>
          </a:p>
          <a:p>
            <a:pPr marL="0" indent="0">
              <a:spcBef>
                <a:spcPts val="0"/>
              </a:spcBef>
              <a:buNone/>
            </a:pPr>
            <a:endParaRPr lang="en-GB" sz="2000">
              <a:solidFill>
                <a:schemeClr val="bg1"/>
              </a:solidFill>
              <a:latin typeface="Arial" panose="020B0604020202020204" pitchFamily="34" charset="0"/>
              <a:cs typeface="Arial" panose="020B0604020202020204" pitchFamily="34" charset="0"/>
            </a:endParaRPr>
          </a:p>
          <a:p>
            <a:pPr>
              <a:spcBef>
                <a:spcPts val="0"/>
              </a:spcBef>
            </a:pPr>
            <a:r>
              <a:rPr lang="en-GB" sz="2000">
                <a:solidFill>
                  <a:schemeClr val="bg1"/>
                </a:solidFill>
                <a:latin typeface="Arial" panose="020B0604020202020204" pitchFamily="34" charset="0"/>
                <a:cs typeface="Arial" panose="020B0604020202020204" pitchFamily="34" charset="0"/>
              </a:rPr>
              <a:t>Cash for Clubs </a:t>
            </a:r>
          </a:p>
          <a:p>
            <a:pPr>
              <a:spcBef>
                <a:spcPts val="0"/>
              </a:spcBef>
            </a:pPr>
            <a:endParaRPr lang="en-GB" sz="2000">
              <a:solidFill>
                <a:schemeClr val="bg1"/>
              </a:solidFill>
              <a:latin typeface="Arial" panose="020B0604020202020204" pitchFamily="34" charset="0"/>
              <a:cs typeface="Arial" panose="020B0604020202020204" pitchFamily="34" charset="0"/>
            </a:endParaRPr>
          </a:p>
          <a:p>
            <a:pPr>
              <a:spcBef>
                <a:spcPts val="0"/>
              </a:spcBef>
            </a:pPr>
            <a:r>
              <a:rPr lang="en-GB" sz="2000">
                <a:solidFill>
                  <a:schemeClr val="bg1"/>
                </a:solidFill>
                <a:latin typeface="Arial" panose="020B0604020202020204" pitchFamily="34" charset="0"/>
                <a:cs typeface="Arial" panose="020B0604020202020204" pitchFamily="34" charset="0"/>
              </a:rPr>
              <a:t>Buddy Draw</a:t>
            </a:r>
          </a:p>
          <a:p>
            <a:endParaRPr lang="en-GB"/>
          </a:p>
        </p:txBody>
      </p:sp>
      <p:pic>
        <p:nvPicPr>
          <p:cNvPr id="4" name="Picture 3" descr="A person kicking a football ball&#10;&#10;Description automatically generated">
            <a:extLst>
              <a:ext uri="{FF2B5EF4-FFF2-40B4-BE49-F238E27FC236}">
                <a16:creationId xmlns:a16="http://schemas.microsoft.com/office/drawing/2014/main" id="{3B98BCA7-6127-F1A8-C484-BFCDD8B80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166" y="486414"/>
            <a:ext cx="1566573" cy="2350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EAA2F87F-03FC-80B5-9D12-2B4D9DAB1478}"/>
              </a:ext>
            </a:extLst>
          </p:cNvPr>
          <p:cNvSpPr/>
          <p:nvPr/>
        </p:nvSpPr>
        <p:spPr>
          <a:xfrm>
            <a:off x="640765" y="588842"/>
            <a:ext cx="5890972" cy="830997"/>
          </a:xfrm>
          <a:prstGeom prst="rect">
            <a:avLst/>
          </a:prstGeom>
          <a:noFill/>
        </p:spPr>
        <p:txBody>
          <a:bodyPr wrap="none" lIns="91440" tIns="45720" rIns="91440" bIns="45720">
            <a:spAutoFit/>
          </a:bodyPr>
          <a:lstStyle/>
          <a:p>
            <a:pPr algn="ctr"/>
            <a:r>
              <a:rPr lang="en-US" sz="48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Initiatives</a:t>
            </a:r>
          </a:p>
        </p:txBody>
      </p:sp>
      <p:pic>
        <p:nvPicPr>
          <p:cNvPr id="12" name="Picture 11" descr="People in office">
            <a:extLst>
              <a:ext uri="{FF2B5EF4-FFF2-40B4-BE49-F238E27FC236}">
                <a16:creationId xmlns:a16="http://schemas.microsoft.com/office/drawing/2014/main" id="{82C7C75D-CCD1-F9BD-C3F2-2570B9554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880">
            <a:off x="7407809" y="4582802"/>
            <a:ext cx="2772130" cy="18471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Group of people holding up sparklers">
            <a:extLst>
              <a:ext uri="{FF2B5EF4-FFF2-40B4-BE49-F238E27FC236}">
                <a16:creationId xmlns:a16="http://schemas.microsoft.com/office/drawing/2014/main" id="{D47EDD82-E346-B7CB-B3B0-A37C8336C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1640">
            <a:off x="7024128" y="2643095"/>
            <a:ext cx="2417637" cy="18278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Team putting hands in and smiling">
            <a:extLst>
              <a:ext uri="{FF2B5EF4-FFF2-40B4-BE49-F238E27FC236}">
                <a16:creationId xmlns:a16="http://schemas.microsoft.com/office/drawing/2014/main" id="{5105FC70-5EBF-DAA3-E94A-1F4DE75C36BD}"/>
              </a:ext>
            </a:extLst>
          </p:cNvPr>
          <p:cNvPicPr>
            <a:picLocks noChangeAspect="1"/>
          </p:cNvPicPr>
          <p:nvPr/>
        </p:nvPicPr>
        <p:blipFill>
          <a:blip r:embed="rId6">
            <a:extLst>
              <a:ext uri="{28A0092B-C50C-407E-A947-70E740481C1C}">
                <a14:useLocalDpi xmlns:a14="http://schemas.microsoft.com/office/drawing/2010/main" val="0"/>
              </a:ext>
            </a:extLst>
          </a:blip>
          <a:srcRect l="18035" r="18035"/>
          <a:stretch/>
        </p:blipFill>
        <p:spPr>
          <a:xfrm rot="899845">
            <a:off x="9624911" y="872903"/>
            <a:ext cx="2102534" cy="2193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D2C6330-8D12-2516-FF4C-AC1A31276614}"/>
              </a:ext>
            </a:extLst>
          </p:cNvPr>
          <p:cNvPicPr>
            <a:picLocks noChangeAspect="1"/>
          </p:cNvPicPr>
          <p:nvPr/>
        </p:nvPicPr>
        <p:blipFill>
          <a:blip r:embed="rId7"/>
          <a:srcRect l="14151"/>
          <a:stretch/>
        </p:blipFill>
        <p:spPr>
          <a:xfrm rot="1023097">
            <a:off x="9690668" y="3289010"/>
            <a:ext cx="2060601" cy="18128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88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7B573-12DC-C0E8-5641-FAE7409081ED}"/>
              </a:ext>
            </a:extLst>
          </p:cNvPr>
          <p:cNvPicPr>
            <a:picLocks noChangeAspect="1"/>
          </p:cNvPicPr>
          <p:nvPr/>
        </p:nvPicPr>
        <p:blipFill>
          <a:blip r:embed="rId3"/>
          <a:stretch>
            <a:fillRect/>
          </a:stretch>
        </p:blipFill>
        <p:spPr>
          <a:xfrm rot="1715365">
            <a:off x="9656389" y="2228708"/>
            <a:ext cx="1987640" cy="1982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12" descr="A group of people on a field&#10;&#10;AI-generated content may be incorrect.">
            <a:extLst>
              <a:ext uri="{FF2B5EF4-FFF2-40B4-BE49-F238E27FC236}">
                <a16:creationId xmlns:a16="http://schemas.microsoft.com/office/drawing/2014/main" id="{925E9853-9628-A9FF-410E-50E6BE273F5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2521" t="9995" r="8808" b="-1"/>
          <a:stretch/>
        </p:blipFill>
        <p:spPr>
          <a:xfrm rot="21303559">
            <a:off x="7398189" y="1631856"/>
            <a:ext cx="2422888" cy="2117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6D8CC2BA-5569-AB7D-B820-9DFAF40BF2BE}"/>
              </a:ext>
            </a:extLst>
          </p:cNvPr>
          <p:cNvSpPr txBox="1"/>
          <p:nvPr/>
        </p:nvSpPr>
        <p:spPr>
          <a:xfrm>
            <a:off x="1310251" y="1531454"/>
            <a:ext cx="8308025" cy="4190314"/>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Planning &amp; Organising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Leadership</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Communications</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Stakeholder Engagement</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Risk Assessment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Budget Management </a:t>
            </a:r>
          </a:p>
          <a:p>
            <a:pPr>
              <a:lnSpc>
                <a:spcPct val="150000"/>
              </a:lnSpc>
            </a:pPr>
            <a:r>
              <a:rPr lang="en-GB" sz="2000">
                <a:solidFill>
                  <a:schemeClr val="bg1"/>
                </a:solidFill>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a:lnSpc>
                <a:spcPct val="150000"/>
              </a:lnSpc>
            </a:pPr>
            <a:endParaRPr lang="en-GB" sz="2000">
              <a:solidFill>
                <a:schemeClr val="bg1"/>
              </a:solidFill>
              <a:latin typeface="Arial" panose="020B0604020202020204" pitchFamily="34" charset="0"/>
              <a:cs typeface="Arial" panose="020B0604020202020204" pitchFamily="34" charset="0"/>
            </a:endParaRPr>
          </a:p>
        </p:txBody>
      </p:sp>
      <p:pic>
        <p:nvPicPr>
          <p:cNvPr id="10" name="Picture 9" descr="A close-up of hands shaking&#10;&#10;AI-generated content may be incorrect.">
            <a:extLst>
              <a:ext uri="{FF2B5EF4-FFF2-40B4-BE49-F238E27FC236}">
                <a16:creationId xmlns:a16="http://schemas.microsoft.com/office/drawing/2014/main" id="{0CD0EBBD-AEA1-DF44-7014-7CF1F4FB7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7421">
            <a:off x="7753557" y="4108358"/>
            <a:ext cx="3099206" cy="2041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a:extLst>
              <a:ext uri="{FF2B5EF4-FFF2-40B4-BE49-F238E27FC236}">
                <a16:creationId xmlns:a16="http://schemas.microsoft.com/office/drawing/2014/main" id="{1D4BB63A-9258-0C09-C49E-E3948B910DBE}"/>
              </a:ext>
            </a:extLst>
          </p:cNvPr>
          <p:cNvSpPr/>
          <p:nvPr/>
        </p:nvSpPr>
        <p:spPr>
          <a:xfrm>
            <a:off x="90700" y="195557"/>
            <a:ext cx="9916782"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Develop through Volunteering</a:t>
            </a:r>
          </a:p>
        </p:txBody>
      </p:sp>
    </p:spTree>
    <p:extLst>
      <p:ext uri="{BB962C8B-B14F-4D97-AF65-F5344CB8AC3E}">
        <p14:creationId xmlns:p14="http://schemas.microsoft.com/office/powerpoint/2010/main" val="30970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FA6139A-9E1C-2E9C-B6BB-DB5444FBD2E1}"/>
              </a:ext>
            </a:extLst>
          </p:cNvPr>
          <p:cNvGrpSpPr/>
          <p:nvPr/>
        </p:nvGrpSpPr>
        <p:grpSpPr>
          <a:xfrm rot="2164033">
            <a:off x="2090121" y="787546"/>
            <a:ext cx="6055828" cy="5638220"/>
            <a:chOff x="2943336" y="1028813"/>
            <a:chExt cx="6377748" cy="6192343"/>
          </a:xfrm>
          <a:solidFill>
            <a:schemeClr val="accent1">
              <a:lumMod val="60000"/>
              <a:lumOff val="40000"/>
            </a:schemeClr>
          </a:solidFill>
        </p:grpSpPr>
        <p:sp>
          <p:nvSpPr>
            <p:cNvPr id="42" name="Freeform: Shape 41">
              <a:extLst>
                <a:ext uri="{FF2B5EF4-FFF2-40B4-BE49-F238E27FC236}">
                  <a16:creationId xmlns:a16="http://schemas.microsoft.com/office/drawing/2014/main" id="{1F3E72E9-707B-139B-B4CF-CE4BD6C13890}"/>
                </a:ext>
              </a:extLst>
            </p:cNvPr>
            <p:cNvSpPr/>
            <p:nvPr/>
          </p:nvSpPr>
          <p:spPr>
            <a:xfrm>
              <a:off x="4902552" y="1028813"/>
              <a:ext cx="2417981" cy="2246416"/>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0" y="1550366"/>
                  </a:moveTo>
                  <a:lnTo>
                    <a:pt x="596295" y="1550366"/>
                  </a:lnTo>
                  <a:lnTo>
                    <a:pt x="596295" y="0"/>
                  </a:lnTo>
                  <a:lnTo>
                    <a:pt x="1788884" y="0"/>
                  </a:lnTo>
                  <a:lnTo>
                    <a:pt x="1788884" y="1550366"/>
                  </a:lnTo>
                  <a:lnTo>
                    <a:pt x="2385179" y="1550366"/>
                  </a:lnTo>
                  <a:lnTo>
                    <a:pt x="1192590" y="2385179"/>
                  </a:lnTo>
                  <a:lnTo>
                    <a:pt x="0" y="1550366"/>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1" tIns="92456" rIns="688751" bIns="509862" numCol="1" spcCol="1270" anchor="ctr" anchorCtr="1">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HASSRA Live is our online service.</a:t>
              </a:r>
              <a:endParaRPr lang="en-US" sz="1200" kern="1200">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0D2BEB00-8853-625A-038F-B95A38DE3B6A}"/>
                </a:ext>
              </a:extLst>
            </p:cNvPr>
            <p:cNvSpPr/>
            <p:nvPr/>
          </p:nvSpPr>
          <p:spPr>
            <a:xfrm rot="1080000">
              <a:off x="2943336" y="2291612"/>
              <a:ext cx="2454223" cy="2426863"/>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1550366" y="2385179"/>
                  </a:moveTo>
                  <a:lnTo>
                    <a:pt x="1550366" y="1788884"/>
                  </a:lnTo>
                  <a:lnTo>
                    <a:pt x="0" y="1788884"/>
                  </a:lnTo>
                  <a:lnTo>
                    <a:pt x="0" y="596295"/>
                  </a:lnTo>
                  <a:lnTo>
                    <a:pt x="1550366" y="596295"/>
                  </a:lnTo>
                  <a:lnTo>
                    <a:pt x="1550366" y="0"/>
                  </a:lnTo>
                  <a:lnTo>
                    <a:pt x="2385179" y="1192589"/>
                  </a:lnTo>
                  <a:lnTo>
                    <a:pt x="1550366" y="2385179"/>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2456" tIns="688750" rIns="509861"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You will have access 24/7 and full control of your personal information.</a:t>
              </a:r>
              <a:endParaRPr lang="en-US" sz="1200" kern="1200">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1AAD3AC2-3AD2-0FDA-4CCE-ED2FDCA3FEBA}"/>
                </a:ext>
              </a:extLst>
            </p:cNvPr>
            <p:cNvSpPr/>
            <p:nvPr/>
          </p:nvSpPr>
          <p:spPr>
            <a:xfrm rot="2321851">
              <a:off x="3668701" y="4575060"/>
              <a:ext cx="2429177" cy="2629177"/>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0" tIns="509863" rIns="688752" bIns="92455"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Have access to all the latest news, offers and competitions nationally,  regionally and locally</a:t>
              </a:r>
              <a:r>
                <a:rPr lang="en-GB" sz="1300" kern="1200"/>
                <a:t>.</a:t>
              </a:r>
              <a:endParaRPr lang="en-US" sz="1300" kern="1200"/>
            </a:p>
          </p:txBody>
        </p:sp>
        <p:sp>
          <p:nvSpPr>
            <p:cNvPr id="54" name="Freeform: Shape 53">
              <a:extLst>
                <a:ext uri="{FF2B5EF4-FFF2-40B4-BE49-F238E27FC236}">
                  <a16:creationId xmlns:a16="http://schemas.microsoft.com/office/drawing/2014/main" id="{D9D0AFB0-0C6D-1E11-6972-0C510861B476}"/>
                </a:ext>
              </a:extLst>
            </p:cNvPr>
            <p:cNvSpPr/>
            <p:nvPr/>
          </p:nvSpPr>
          <p:spPr>
            <a:xfrm rot="19435967">
              <a:off x="6053747" y="4648122"/>
              <a:ext cx="2551476" cy="2573034"/>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88751" tIns="509862" rIns="688751" bIns="92456" numCol="1" spcCol="1270" anchor="ctr" anchorCtr="0">
              <a:noAutofit/>
            </a:bodyPr>
            <a:lstStyle/>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Access to the online chat service available from </a:t>
              </a:r>
            </a:p>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Monday- Friday 9am-5pm.</a:t>
              </a:r>
              <a:endParaRPr lang="en-US" sz="1100" kern="1200">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8873F627-3A35-0497-909E-C5D2D432FDBE}"/>
                </a:ext>
              </a:extLst>
            </p:cNvPr>
            <p:cNvSpPr/>
            <p:nvPr/>
          </p:nvSpPr>
          <p:spPr>
            <a:xfrm rot="20356547">
              <a:off x="6847753" y="2270257"/>
              <a:ext cx="2473331" cy="2512272"/>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834813" y="0"/>
                  </a:moveTo>
                  <a:lnTo>
                    <a:pt x="834813" y="596295"/>
                  </a:lnTo>
                  <a:lnTo>
                    <a:pt x="2385179" y="596295"/>
                  </a:lnTo>
                  <a:lnTo>
                    <a:pt x="2385179" y="1788884"/>
                  </a:lnTo>
                  <a:lnTo>
                    <a:pt x="834813" y="1788884"/>
                  </a:lnTo>
                  <a:lnTo>
                    <a:pt x="834813" y="2385179"/>
                  </a:lnTo>
                  <a:lnTo>
                    <a:pt x="0" y="1192590"/>
                  </a:lnTo>
                  <a:lnTo>
                    <a:pt x="834813"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09861" tIns="688750" rIns="92456"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Information and support for all our Volunteers &amp; Members.</a:t>
              </a:r>
              <a:endParaRPr lang="en-US" sz="1200" kern="120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82B51D3F-2FAE-AA06-ADD0-E81D2C58A98A}"/>
              </a:ext>
            </a:extLst>
          </p:cNvPr>
          <p:cNvSpPr/>
          <p:nvPr/>
        </p:nvSpPr>
        <p:spPr>
          <a:xfrm>
            <a:off x="-832632" y="78759"/>
            <a:ext cx="4959364" cy="1569660"/>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Live</a:t>
            </a:r>
          </a:p>
        </p:txBody>
      </p:sp>
      <p:pic>
        <p:nvPicPr>
          <p:cNvPr id="5" name="Picture 4">
            <a:extLst>
              <a:ext uri="{FF2B5EF4-FFF2-40B4-BE49-F238E27FC236}">
                <a16:creationId xmlns:a16="http://schemas.microsoft.com/office/drawing/2014/main" id="{1539F82F-12B0-E5CA-D423-206B091A1D4E}"/>
              </a:ext>
            </a:extLst>
          </p:cNvPr>
          <p:cNvPicPr>
            <a:picLocks noChangeAspect="1"/>
          </p:cNvPicPr>
          <p:nvPr/>
        </p:nvPicPr>
        <p:blipFill>
          <a:blip r:embed="rId4"/>
          <a:stretch>
            <a:fillRect/>
          </a:stretch>
        </p:blipFill>
        <p:spPr>
          <a:xfrm rot="819516">
            <a:off x="8231590" y="1688462"/>
            <a:ext cx="3313157" cy="22090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Graphic 6" descr="Laptop outline">
            <a:extLst>
              <a:ext uri="{FF2B5EF4-FFF2-40B4-BE49-F238E27FC236}">
                <a16:creationId xmlns:a16="http://schemas.microsoft.com/office/drawing/2014/main" id="{F5C1196D-B6F1-55FB-FA60-104F594E61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2679" y="2951597"/>
            <a:ext cx="1466531" cy="1466531"/>
          </a:xfrm>
          <a:prstGeom prst="rect">
            <a:avLst/>
          </a:prstGeom>
        </p:spPr>
      </p:pic>
      <p:sp>
        <p:nvSpPr>
          <p:cNvPr id="8" name="Rectangle 7">
            <a:extLst>
              <a:ext uri="{FF2B5EF4-FFF2-40B4-BE49-F238E27FC236}">
                <a16:creationId xmlns:a16="http://schemas.microsoft.com/office/drawing/2014/main" id="{9313BAF0-DE14-DAFD-EB4D-5420701F42B0}"/>
              </a:ext>
            </a:extLst>
          </p:cNvPr>
          <p:cNvSpPr/>
          <p:nvPr/>
        </p:nvSpPr>
        <p:spPr>
          <a:xfrm>
            <a:off x="4568071" y="3383561"/>
            <a:ext cx="1049262" cy="523220"/>
          </a:xfrm>
          <a:prstGeom prst="rect">
            <a:avLst/>
          </a:prstGeom>
          <a:noFill/>
        </p:spPr>
        <p:txBody>
          <a:bodyPr wrap="square" lIns="91440" tIns="45720" rIns="91440" bIns="45720">
            <a:spAutoFit/>
          </a:bodyPr>
          <a:lstStyle/>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HASSRA </a:t>
            </a:r>
          </a:p>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Live</a:t>
            </a:r>
          </a:p>
        </p:txBody>
      </p:sp>
    </p:spTree>
    <p:extLst>
      <p:ext uri="{BB962C8B-B14F-4D97-AF65-F5344CB8AC3E}">
        <p14:creationId xmlns:p14="http://schemas.microsoft.com/office/powerpoint/2010/main" val="236755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white letter f on a blue background&#10;&#10;AI-generated content may be incorrect.">
            <a:extLst>
              <a:ext uri="{FF2B5EF4-FFF2-40B4-BE49-F238E27FC236}">
                <a16:creationId xmlns:a16="http://schemas.microsoft.com/office/drawing/2014/main" id="{7C4CF165-D600-C8D2-5C5D-7E7B2B4CD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775" y="3428999"/>
            <a:ext cx="1196839" cy="118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white x on a black background&#10;&#10;AI-generated content may be incorrect.">
            <a:extLst>
              <a:ext uri="{FF2B5EF4-FFF2-40B4-BE49-F238E27FC236}">
                <a16:creationId xmlns:a16="http://schemas.microsoft.com/office/drawing/2014/main" id="{193D5AEC-8670-AB28-8845-E0EB2C758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921" y="1715686"/>
            <a:ext cx="1238283" cy="1214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logo with blue and pink circles&#10;&#10;AI-generated content may be incorrect.">
            <a:extLst>
              <a:ext uri="{FF2B5EF4-FFF2-40B4-BE49-F238E27FC236}">
                <a16:creationId xmlns:a16="http://schemas.microsoft.com/office/drawing/2014/main" id="{2FC7E1CB-4E6D-5D89-D511-49F6CF228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639" y="3444321"/>
            <a:ext cx="1238283" cy="1214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logo of a camera&#10;&#10;AI-generated content may be incorrect.">
            <a:extLst>
              <a:ext uri="{FF2B5EF4-FFF2-40B4-BE49-F238E27FC236}">
                <a16:creationId xmlns:a16="http://schemas.microsoft.com/office/drawing/2014/main" id="{9AB0FABC-11DB-6500-98BE-40DDD5E46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775" y="5112833"/>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een and white logo&#10;&#10;AI-generated content may be incorrect.">
            <a:extLst>
              <a:ext uri="{FF2B5EF4-FFF2-40B4-BE49-F238E27FC236}">
                <a16:creationId xmlns:a16="http://schemas.microsoft.com/office/drawing/2014/main" id="{29DDCD04-48AB-73E6-8C47-A67ABC246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6757" y="1779458"/>
            <a:ext cx="1329165" cy="1245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red square with a white arrow&#10;&#10;AI-generated content may be incorrect.">
            <a:extLst>
              <a:ext uri="{FF2B5EF4-FFF2-40B4-BE49-F238E27FC236}">
                <a16:creationId xmlns:a16="http://schemas.microsoft.com/office/drawing/2014/main" id="{97BFA047-6870-6885-5B2F-ACFCD4672E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7639" y="5173449"/>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a:extLst>
              <a:ext uri="{FF2B5EF4-FFF2-40B4-BE49-F238E27FC236}">
                <a16:creationId xmlns:a16="http://schemas.microsoft.com/office/drawing/2014/main" id="{CE9EC0D6-61DE-C877-E60A-729B250E61D9}"/>
              </a:ext>
            </a:extLst>
          </p:cNvPr>
          <p:cNvSpPr/>
          <p:nvPr/>
        </p:nvSpPr>
        <p:spPr>
          <a:xfrm>
            <a:off x="254993" y="198556"/>
            <a:ext cx="5121916" cy="923330"/>
          </a:xfrm>
          <a:prstGeom prst="rect">
            <a:avLst/>
          </a:prstGeom>
          <a:noFill/>
        </p:spPr>
        <p:txBody>
          <a:bodyPr wrap="none" lIns="91440" tIns="45720" rIns="91440" bIns="45720">
            <a:spAutoFit/>
          </a:bodyPr>
          <a:lstStyle/>
          <a:p>
            <a:pPr algn="ctr"/>
            <a:r>
              <a:rPr lang="en-US" sz="54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mj-ea"/>
                <a:cs typeface="Arial" panose="020B0604020202020204" pitchFamily="34" charset="0"/>
              </a:rPr>
              <a:t>Follow us here</a:t>
            </a:r>
            <a:endParaRPr lang="en-GB" sz="54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ED7958F-1029-6814-EFB6-C024ED7E4649}"/>
              </a:ext>
            </a:extLst>
          </p:cNvPr>
          <p:cNvSpPr txBox="1"/>
          <p:nvPr/>
        </p:nvSpPr>
        <p:spPr>
          <a:xfrm>
            <a:off x="674192" y="996477"/>
            <a:ext cx="4802408" cy="3046988"/>
          </a:xfrm>
          <a:prstGeom prst="rect">
            <a:avLst/>
          </a:prstGeom>
          <a:noFill/>
        </p:spPr>
        <p:txBody>
          <a:bodyPr wrap="square" rtlCol="0">
            <a:spAutoFit/>
          </a:bodyPr>
          <a:lstStyle/>
          <a:p>
            <a:pPr algn="l"/>
            <a:endParaRPr lang="en-GB" sz="1800" b="1" i="0">
              <a:solidFill>
                <a:schemeClr val="bg1"/>
              </a:solidFill>
              <a:effectLst/>
              <a:latin typeface="Arial" panose="020B0604020202020204" pitchFamily="34" charset="0"/>
              <a:cs typeface="Arial" panose="020B0604020202020204" pitchFamily="34" charset="0"/>
            </a:endParaRPr>
          </a:p>
          <a:p>
            <a:pPr algn="l"/>
            <a:r>
              <a:rPr lang="en-GB" sz="2000" i="0">
                <a:solidFill>
                  <a:schemeClr val="bg1"/>
                </a:solidFill>
                <a:effectLst/>
                <a:latin typeface="Arial" panose="020B0604020202020204" pitchFamily="34" charset="0"/>
                <a:cs typeface="Arial" panose="020B0604020202020204" pitchFamily="34" charset="0"/>
              </a:rPr>
              <a:t>Whether you’re into sports, looking after yourself, getting out and about or just having fun, HASSRA offers something for everyone.  Find all the latest news here. </a:t>
            </a:r>
          </a:p>
          <a:p>
            <a:pPr algn="l"/>
            <a:endParaRPr lang="en-GB" sz="2000">
              <a:solidFill>
                <a:schemeClr val="bg1"/>
              </a:solidFill>
              <a:latin typeface="Arial" panose="020B0604020202020204" pitchFamily="34" charset="0"/>
              <a:cs typeface="Arial" panose="020B0604020202020204" pitchFamily="34" charset="0"/>
            </a:endParaRPr>
          </a:p>
          <a:p>
            <a:pPr algn="l"/>
            <a:endParaRPr lang="en-GB" sz="1800" b="1">
              <a:solidFill>
                <a:schemeClr val="bg2"/>
              </a:solidFill>
              <a:latin typeface="Arial" panose="020B0604020202020204" pitchFamily="34" charset="0"/>
              <a:cs typeface="Arial" panose="020B0604020202020204" pitchFamily="34" charset="0"/>
            </a:endParaRPr>
          </a:p>
          <a:p>
            <a:endParaRPr lang="en-GB" sz="1800"/>
          </a:p>
          <a:p>
            <a:endParaRPr lang="en-GB"/>
          </a:p>
        </p:txBody>
      </p:sp>
      <p:pic>
        <p:nvPicPr>
          <p:cNvPr id="3" name="Picture 2">
            <a:extLst>
              <a:ext uri="{FF2B5EF4-FFF2-40B4-BE49-F238E27FC236}">
                <a16:creationId xmlns:a16="http://schemas.microsoft.com/office/drawing/2014/main" id="{1901B206-D34D-74C6-3F02-8D855EC3952D}"/>
              </a:ext>
            </a:extLst>
          </p:cNvPr>
          <p:cNvPicPr>
            <a:picLocks noChangeAspect="1"/>
          </p:cNvPicPr>
          <p:nvPr/>
        </p:nvPicPr>
        <p:blipFill>
          <a:blip r:embed="rId10"/>
          <a:stretch>
            <a:fillRect/>
          </a:stretch>
        </p:blipFill>
        <p:spPr>
          <a:xfrm>
            <a:off x="8152307" y="3444321"/>
            <a:ext cx="1330904" cy="1170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00C165F-9A19-A1F4-7422-7CD5D06173BB}"/>
              </a:ext>
            </a:extLst>
          </p:cNvPr>
          <p:cNvPicPr>
            <a:picLocks noChangeAspect="1"/>
          </p:cNvPicPr>
          <p:nvPr/>
        </p:nvPicPr>
        <p:blipFill>
          <a:blip r:embed="rId11"/>
          <a:stretch>
            <a:fillRect/>
          </a:stretch>
        </p:blipFill>
        <p:spPr>
          <a:xfrm rot="-1200000">
            <a:off x="3134388" y="3165681"/>
            <a:ext cx="1960371" cy="2677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52908"/>
      </p:ext>
    </p:extLst>
  </p:cSld>
  <p:clrMapOvr>
    <a:masterClrMapping/>
  </p:clrMapOvr>
  <mc:AlternateContent xmlns:mc="http://schemas.openxmlformats.org/markup-compatibility/2006">
    <mc:Choice xmlns:p14="http://schemas.microsoft.com/office/powerpoint/2010/main" Requires="p14">
      <p:transition spd="slow" p14:dur="120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ollage of people posing for a photo&#10;&#10;AI-generated content may be incorrect.">
            <a:extLst>
              <a:ext uri="{FF2B5EF4-FFF2-40B4-BE49-F238E27FC236}">
                <a16:creationId xmlns:a16="http://schemas.microsoft.com/office/drawing/2014/main" id="{2016502D-EADB-E13D-24D9-35A7E02CB932}"/>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1" b="17303"/>
          <a:stretch/>
        </p:blipFill>
        <p:spPr>
          <a:xfrm>
            <a:off x="2347340" y="1359707"/>
            <a:ext cx="7497319" cy="4138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86BAD05D-B49D-11F8-ADA7-E61349A6FBFB}"/>
              </a:ext>
            </a:extLst>
          </p:cNvPr>
          <p:cNvSpPr/>
          <p:nvPr/>
        </p:nvSpPr>
        <p:spPr>
          <a:xfrm>
            <a:off x="269736" y="140338"/>
            <a:ext cx="11652527"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Become a member today for only…</a:t>
            </a:r>
          </a:p>
        </p:txBody>
      </p:sp>
      <p:sp>
        <p:nvSpPr>
          <p:cNvPr id="2" name="Rectangle 1">
            <a:extLst>
              <a:ext uri="{FF2B5EF4-FFF2-40B4-BE49-F238E27FC236}">
                <a16:creationId xmlns:a16="http://schemas.microsoft.com/office/drawing/2014/main" id="{FE597B92-1F79-680F-2723-50C6097753B9}"/>
              </a:ext>
            </a:extLst>
          </p:cNvPr>
          <p:cNvSpPr/>
          <p:nvPr/>
        </p:nvSpPr>
        <p:spPr>
          <a:xfrm>
            <a:off x="2679168" y="5624148"/>
            <a:ext cx="6833661" cy="1107996"/>
          </a:xfrm>
          <a:prstGeom prst="rect">
            <a:avLst/>
          </a:prstGeom>
          <a:noFill/>
        </p:spPr>
        <p:txBody>
          <a:bodyPr wrap="square" lIns="91440" tIns="45720" rIns="91440" bIns="45720">
            <a:spAutoFit/>
          </a:bodyPr>
          <a:lstStyle/>
          <a:p>
            <a:pPr algn="ctr"/>
            <a:r>
              <a:rPr lang="en-US" sz="66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£2.45 a month</a:t>
            </a:r>
          </a:p>
        </p:txBody>
      </p:sp>
      <p:sp>
        <p:nvSpPr>
          <p:cNvPr id="4" name="TextBox 3">
            <a:extLst>
              <a:ext uri="{FF2B5EF4-FFF2-40B4-BE49-F238E27FC236}">
                <a16:creationId xmlns:a16="http://schemas.microsoft.com/office/drawing/2014/main" id="{9B1B878C-AF5B-C5AF-793E-E8514A1A2A50}"/>
              </a:ext>
            </a:extLst>
          </p:cNvPr>
          <p:cNvSpPr txBox="1"/>
          <p:nvPr/>
        </p:nvSpPr>
        <p:spPr>
          <a:xfrm>
            <a:off x="10492856" y="5019859"/>
            <a:ext cx="1632148" cy="646331"/>
          </a:xfrm>
          <a:prstGeom prst="rect">
            <a:avLst/>
          </a:prstGeom>
          <a:noFill/>
        </p:spPr>
        <p:txBody>
          <a:bodyPr wrap="square">
            <a:spAutoFit/>
          </a:bodyPr>
          <a:lstStyle/>
          <a:p>
            <a:r>
              <a:rPr lang="en-GB" i="0">
                <a:solidFill>
                  <a:schemeClr val="bg1"/>
                </a:solidFill>
                <a:effectLst/>
                <a:latin typeface="Arial" panose="020B0604020202020204" pitchFamily="34" charset="0"/>
                <a:cs typeface="Arial" panose="020B0604020202020204" pitchFamily="34" charset="0"/>
              </a:rPr>
              <a:t>Quick Re-cap</a:t>
            </a:r>
            <a:endParaRPr lang="en-GB"/>
          </a:p>
          <a:p>
            <a:pPr algn="l"/>
            <a:r>
              <a:rPr lang="en-GB" b="1">
                <a:solidFill>
                  <a:srgbClr val="BACD0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What we do</a:t>
            </a:r>
            <a:endParaRPr lang="en-GB" b="1">
              <a:solidFill>
                <a:srgbClr val="BACD02"/>
              </a:solidFill>
              <a:latin typeface="Arial" panose="020B0604020202020204" pitchFamily="34" charset="0"/>
              <a:cs typeface="Arial" panose="020B0604020202020204" pitchFamily="34" charset="0"/>
            </a:endParaRPr>
          </a:p>
        </p:txBody>
      </p:sp>
      <p:sp>
        <p:nvSpPr>
          <p:cNvPr id="3" name="TextBox 2">
            <a:hlinkClick r:id="rId7"/>
            <a:extLst>
              <a:ext uri="{FF2B5EF4-FFF2-40B4-BE49-F238E27FC236}">
                <a16:creationId xmlns:a16="http://schemas.microsoft.com/office/drawing/2014/main" id="{A43976FE-3B79-6BA7-74B4-066927398BCE}"/>
              </a:ext>
            </a:extLst>
          </p:cNvPr>
          <p:cNvSpPr txBox="1"/>
          <p:nvPr/>
        </p:nvSpPr>
        <p:spPr>
          <a:xfrm>
            <a:off x="10536379" y="5991194"/>
            <a:ext cx="1429407" cy="369332"/>
          </a:xfrm>
          <a:prstGeom prst="rect">
            <a:avLst/>
          </a:prstGeom>
          <a:noFill/>
        </p:spPr>
        <p:txBody>
          <a:bodyPr wrap="square" rtlCol="0">
            <a:spAutoFit/>
          </a:bodyPr>
          <a:lstStyle/>
          <a:p>
            <a:r>
              <a:rPr lang="en-GB" b="1" u="sng">
                <a:solidFill>
                  <a:srgbClr val="BACD0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Join Here</a:t>
            </a:r>
            <a:endParaRPr lang="en-GB" b="1" u="sng">
              <a:solidFill>
                <a:srgbClr val="BACD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709786"/>
      </p:ext>
    </p:extLst>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7ff55b5-e841-4fdd-a370-179e53c0db8a">
      <Terms xmlns="http://schemas.microsoft.com/office/infopath/2007/PartnerControls"/>
    </lcf76f155ced4ddcb4097134ff3c332f>
    <TaxCatchAll xmlns="a04dbe3e-63b4-48d2-9d03-f0eb0c7bc09d"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394FFD30B6CF48BBB2B837672F3688" ma:contentTypeVersion="20" ma:contentTypeDescription="Create a new document." ma:contentTypeScope="" ma:versionID="5af5d1254846f355079241f78746c145">
  <xsd:schema xmlns:xsd="http://www.w3.org/2001/XMLSchema" xmlns:xs="http://www.w3.org/2001/XMLSchema" xmlns:p="http://schemas.microsoft.com/office/2006/metadata/properties" xmlns:ns1="http://schemas.microsoft.com/sharepoint/v3" xmlns:ns2="47ff55b5-e841-4fdd-a370-179e53c0db8a" xmlns:ns3="e467b7c6-a7a1-4a99-9905-ae7e3daffabd" xmlns:ns4="a04dbe3e-63b4-48d2-9d03-f0eb0c7bc09d" targetNamespace="http://schemas.microsoft.com/office/2006/metadata/properties" ma:root="true" ma:fieldsID="70dafb2d6e57e1d390e8f7b86e97ca2c" ns1:_="" ns2:_="" ns3:_="" ns4:_="">
    <xsd:import namespace="http://schemas.microsoft.com/sharepoint/v3"/>
    <xsd:import namespace="47ff55b5-e841-4fdd-a370-179e53c0db8a"/>
    <xsd:import namespace="e467b7c6-a7a1-4a99-9905-ae7e3daffabd"/>
    <xsd:import namespace="a04dbe3e-63b4-48d2-9d03-f0eb0c7bc0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f55b5-e841-4fdd-a370-179e53c0d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67b7c6-a7a1-4a99-9905-ae7e3daff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4dbe3e-63b4-48d2-9d03-f0eb0c7bc09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5a7e09d-57df-4657-9128-25c75bcd63fb}" ma:internalName="TaxCatchAll" ma:showField="CatchAllData" ma:web="e467b7c6-a7a1-4a99-9905-ae7e3daff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AE5B95-3F81-454C-A337-27B4CB929C13}">
  <ds:schemaRefs>
    <ds:schemaRef ds:uri="47ff55b5-e841-4fdd-a370-179e53c0db8a"/>
    <ds:schemaRef ds:uri="a04dbe3e-63b4-48d2-9d03-f0eb0c7bc09d"/>
    <ds:schemaRef ds:uri="e467b7c6-a7a1-4a99-9905-ae7e3daffa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E3495F-9102-4F45-9751-4FD3D281508E}">
  <ds:schemaRefs>
    <ds:schemaRef ds:uri="http://schemas.microsoft.com/sharepoint/v3/contenttype/forms"/>
  </ds:schemaRefs>
</ds:datastoreItem>
</file>

<file path=customXml/itemProps3.xml><?xml version="1.0" encoding="utf-8"?>
<ds:datastoreItem xmlns:ds="http://schemas.openxmlformats.org/officeDocument/2006/customXml" ds:itemID="{C27AD701-AF52-4200-9B23-873B48CFEA20}">
  <ds:schemaRefs>
    <ds:schemaRef ds:uri="47ff55b5-e841-4fdd-a370-179e53c0db8a"/>
    <ds:schemaRef ds:uri="a04dbe3e-63b4-48d2-9d03-f0eb0c7bc09d"/>
    <ds:schemaRef ds:uri="e467b7c6-a7a1-4a99-9905-ae7e3daffa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6f1f6e9-1057-4117-ac28-80cdfe86f8c3}" enabled="0" method="" siteId="{96f1f6e9-1057-4117-ac28-80cdfe86f8c3}"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Caitlin DWP DWP CMG HASSRA  COMMUNITY 10K</dc:creator>
  <cp:revision>1</cp:revision>
  <dcterms:created xsi:type="dcterms:W3CDTF">2025-04-01T09:35:42Z</dcterms:created>
  <dcterms:modified xsi:type="dcterms:W3CDTF">2025-08-01T14:51:23Z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0x01010000394FFD30B6CF48BBB2B837672F3688</vt:lpwstr>
  </property>
  <property fmtid="{D5CDD505-2E9C-101B-9397-08002B2CF9AE}" pid="3" name="MediaServiceImageTags">
    <vt:lpwstr/>
  </property>
</Properties>
</file>