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5" r:id="rId2"/>
    <p:sldId id="331" r:id="rId3"/>
    <p:sldId id="317" r:id="rId4"/>
    <p:sldId id="320" r:id="rId5"/>
    <p:sldId id="286" r:id="rId6"/>
    <p:sldId id="318" r:id="rId7"/>
    <p:sldId id="329" r:id="rId8"/>
    <p:sldId id="312" r:id="rId9"/>
    <p:sldId id="324" r:id="rId10"/>
    <p:sldId id="308" r:id="rId11"/>
    <p:sldId id="325" r:id="rId12"/>
    <p:sldId id="311" r:id="rId13"/>
    <p:sldId id="328" r:id="rId14"/>
    <p:sldId id="316" r:id="rId15"/>
    <p:sldId id="326" r:id="rId16"/>
    <p:sldId id="315" r:id="rId17"/>
    <p:sldId id="327" r:id="rId18"/>
    <p:sldId id="313" r:id="rId19"/>
    <p:sldId id="330" r:id="rId20"/>
    <p:sldId id="309" r:id="rId21"/>
    <p:sldId id="321" r:id="rId22"/>
    <p:sldId id="332" r:id="rId23"/>
    <p:sldId id="340" r:id="rId24"/>
    <p:sldId id="341" r:id="rId25"/>
    <p:sldId id="322" r:id="rId26"/>
    <p:sldId id="310" r:id="rId27"/>
    <p:sldId id="314" r:id="rId28"/>
    <p:sldId id="319" r:id="rId29"/>
    <p:sldId id="344" r:id="rId30"/>
    <p:sldId id="345" r:id="rId31"/>
    <p:sldId id="342" r:id="rId32"/>
    <p:sldId id="34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SSRA National" initials="HN" lastIdx="1" clrIdx="0">
    <p:extLst>
      <p:ext uri="{19B8F6BF-5375-455C-9EA6-DF929625EA0E}">
        <p15:presenceInfo xmlns:p15="http://schemas.microsoft.com/office/powerpoint/2012/main" userId="fb77e178a7f4912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a:srgbClr val="0000CC"/>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291" autoAdjust="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52C8AA-87CB-4C55-8B8B-5774C023DDA9}" type="datetimeFigureOut">
              <a:rPr lang="en-GB" smtClean="0"/>
              <a:t>03/12/2020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D94C7D-7EBA-4050-943E-C7FFDD146A00}" type="slidenum">
              <a:rPr lang="en-GB" smtClean="0"/>
              <a:t>‹#›</a:t>
            </a:fld>
            <a:endParaRPr lang="en-GB"/>
          </a:p>
        </p:txBody>
      </p:sp>
    </p:spTree>
    <p:extLst>
      <p:ext uri="{BB962C8B-B14F-4D97-AF65-F5344CB8AC3E}">
        <p14:creationId xmlns:p14="http://schemas.microsoft.com/office/powerpoint/2010/main" val="3307574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B694D-03DF-4C1D-A08D-271E7607F4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6CFDA60-586A-499F-A373-22B698C2AD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B1CACBC-EA58-4128-A207-E293D945AF8D}"/>
              </a:ext>
            </a:extLst>
          </p:cNvPr>
          <p:cNvSpPr>
            <a:spLocks noGrp="1"/>
          </p:cNvSpPr>
          <p:nvPr>
            <p:ph type="dt" sz="half" idx="10"/>
          </p:nvPr>
        </p:nvSpPr>
        <p:spPr/>
        <p:txBody>
          <a:bodyPr/>
          <a:lstStyle/>
          <a:p>
            <a:fld id="{5C47C96A-1C64-402A-AB89-F3BC7D728084}" type="datetimeFigureOut">
              <a:rPr lang="en-GB" smtClean="0"/>
              <a:t>03/12/2020</a:t>
            </a:fld>
            <a:endParaRPr lang="en-GB"/>
          </a:p>
        </p:txBody>
      </p:sp>
      <p:sp>
        <p:nvSpPr>
          <p:cNvPr id="5" name="Footer Placeholder 4">
            <a:extLst>
              <a:ext uri="{FF2B5EF4-FFF2-40B4-BE49-F238E27FC236}">
                <a16:creationId xmlns:a16="http://schemas.microsoft.com/office/drawing/2014/main" id="{17DA357B-5969-4548-B88D-F6167B8C20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BFCD39-4EB1-43DF-BD56-9DB263CE1522}"/>
              </a:ext>
            </a:extLst>
          </p:cNvPr>
          <p:cNvSpPr>
            <a:spLocks noGrp="1"/>
          </p:cNvSpPr>
          <p:nvPr>
            <p:ph type="sldNum" sz="quarter" idx="12"/>
          </p:nvPr>
        </p:nvSpPr>
        <p:spPr/>
        <p:txBody>
          <a:bodyPr/>
          <a:lstStyle/>
          <a:p>
            <a:fld id="{6C6C37E3-A32C-4708-9B3F-E804893E3E15}" type="slidenum">
              <a:rPr lang="en-GB" smtClean="0"/>
              <a:t>‹#›</a:t>
            </a:fld>
            <a:endParaRPr lang="en-GB"/>
          </a:p>
        </p:txBody>
      </p:sp>
    </p:spTree>
    <p:extLst>
      <p:ext uri="{BB962C8B-B14F-4D97-AF65-F5344CB8AC3E}">
        <p14:creationId xmlns:p14="http://schemas.microsoft.com/office/powerpoint/2010/main" val="3331592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EE3C6-0532-430D-AAD0-5F89BFBED68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D7EEB5F-3D76-4D1F-9A68-BEE3636889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4C6C2E-A5FE-42A6-956F-31E06FADD60A}"/>
              </a:ext>
            </a:extLst>
          </p:cNvPr>
          <p:cNvSpPr>
            <a:spLocks noGrp="1"/>
          </p:cNvSpPr>
          <p:nvPr>
            <p:ph type="dt" sz="half" idx="10"/>
          </p:nvPr>
        </p:nvSpPr>
        <p:spPr/>
        <p:txBody>
          <a:bodyPr/>
          <a:lstStyle/>
          <a:p>
            <a:fld id="{5C47C96A-1C64-402A-AB89-F3BC7D728084}" type="datetimeFigureOut">
              <a:rPr lang="en-GB" smtClean="0"/>
              <a:t>03/12/2020</a:t>
            </a:fld>
            <a:endParaRPr lang="en-GB"/>
          </a:p>
        </p:txBody>
      </p:sp>
      <p:sp>
        <p:nvSpPr>
          <p:cNvPr id="5" name="Footer Placeholder 4">
            <a:extLst>
              <a:ext uri="{FF2B5EF4-FFF2-40B4-BE49-F238E27FC236}">
                <a16:creationId xmlns:a16="http://schemas.microsoft.com/office/drawing/2014/main" id="{D546C919-7A10-47F5-B822-1CB3133FA0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EF412D-F917-4194-B1B3-AC7AD5056082}"/>
              </a:ext>
            </a:extLst>
          </p:cNvPr>
          <p:cNvSpPr>
            <a:spLocks noGrp="1"/>
          </p:cNvSpPr>
          <p:nvPr>
            <p:ph type="sldNum" sz="quarter" idx="12"/>
          </p:nvPr>
        </p:nvSpPr>
        <p:spPr/>
        <p:txBody>
          <a:bodyPr/>
          <a:lstStyle/>
          <a:p>
            <a:fld id="{6C6C37E3-A32C-4708-9B3F-E804893E3E15}" type="slidenum">
              <a:rPr lang="en-GB" smtClean="0"/>
              <a:t>‹#›</a:t>
            </a:fld>
            <a:endParaRPr lang="en-GB"/>
          </a:p>
        </p:txBody>
      </p:sp>
    </p:spTree>
    <p:extLst>
      <p:ext uri="{BB962C8B-B14F-4D97-AF65-F5344CB8AC3E}">
        <p14:creationId xmlns:p14="http://schemas.microsoft.com/office/powerpoint/2010/main" val="3744190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E68F15-2EF6-4AC3-85E9-5C5D15D4E37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2CD78F2-7C86-439C-8442-7B8AF2C7C1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91B403-1D01-4CAD-9106-DA718676B2A6}"/>
              </a:ext>
            </a:extLst>
          </p:cNvPr>
          <p:cNvSpPr>
            <a:spLocks noGrp="1"/>
          </p:cNvSpPr>
          <p:nvPr>
            <p:ph type="dt" sz="half" idx="10"/>
          </p:nvPr>
        </p:nvSpPr>
        <p:spPr/>
        <p:txBody>
          <a:bodyPr/>
          <a:lstStyle/>
          <a:p>
            <a:fld id="{5C47C96A-1C64-402A-AB89-F3BC7D728084}" type="datetimeFigureOut">
              <a:rPr lang="en-GB" smtClean="0"/>
              <a:t>03/12/2020</a:t>
            </a:fld>
            <a:endParaRPr lang="en-GB"/>
          </a:p>
        </p:txBody>
      </p:sp>
      <p:sp>
        <p:nvSpPr>
          <p:cNvPr id="5" name="Footer Placeholder 4">
            <a:extLst>
              <a:ext uri="{FF2B5EF4-FFF2-40B4-BE49-F238E27FC236}">
                <a16:creationId xmlns:a16="http://schemas.microsoft.com/office/drawing/2014/main" id="{1AD080E4-F0BD-4E93-888C-006E1D6CFD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9A8E28-31A9-4962-8D06-CBCC58F32043}"/>
              </a:ext>
            </a:extLst>
          </p:cNvPr>
          <p:cNvSpPr>
            <a:spLocks noGrp="1"/>
          </p:cNvSpPr>
          <p:nvPr>
            <p:ph type="sldNum" sz="quarter" idx="12"/>
          </p:nvPr>
        </p:nvSpPr>
        <p:spPr/>
        <p:txBody>
          <a:bodyPr/>
          <a:lstStyle/>
          <a:p>
            <a:fld id="{6C6C37E3-A32C-4708-9B3F-E804893E3E15}" type="slidenum">
              <a:rPr lang="en-GB" smtClean="0"/>
              <a:t>‹#›</a:t>
            </a:fld>
            <a:endParaRPr lang="en-GB"/>
          </a:p>
        </p:txBody>
      </p:sp>
    </p:spTree>
    <p:extLst>
      <p:ext uri="{BB962C8B-B14F-4D97-AF65-F5344CB8AC3E}">
        <p14:creationId xmlns:p14="http://schemas.microsoft.com/office/powerpoint/2010/main" val="1563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BDF4D-50BC-45D9-91BA-1C07DD4EE43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18B4A74-29E4-441A-9A9D-51537D41E8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614F0B-DA4F-4F71-A1DB-AC36B840D899}"/>
              </a:ext>
            </a:extLst>
          </p:cNvPr>
          <p:cNvSpPr>
            <a:spLocks noGrp="1"/>
          </p:cNvSpPr>
          <p:nvPr>
            <p:ph type="dt" sz="half" idx="10"/>
          </p:nvPr>
        </p:nvSpPr>
        <p:spPr/>
        <p:txBody>
          <a:bodyPr/>
          <a:lstStyle/>
          <a:p>
            <a:fld id="{5C47C96A-1C64-402A-AB89-F3BC7D728084}" type="datetimeFigureOut">
              <a:rPr lang="en-GB" smtClean="0"/>
              <a:t>03/12/2020</a:t>
            </a:fld>
            <a:endParaRPr lang="en-GB"/>
          </a:p>
        </p:txBody>
      </p:sp>
      <p:sp>
        <p:nvSpPr>
          <p:cNvPr id="5" name="Footer Placeholder 4">
            <a:extLst>
              <a:ext uri="{FF2B5EF4-FFF2-40B4-BE49-F238E27FC236}">
                <a16:creationId xmlns:a16="http://schemas.microsoft.com/office/drawing/2014/main" id="{C0B09809-D494-4020-8FFB-F05487BD18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7B1AC0-7EAF-47F8-9911-63307B17703F}"/>
              </a:ext>
            </a:extLst>
          </p:cNvPr>
          <p:cNvSpPr>
            <a:spLocks noGrp="1"/>
          </p:cNvSpPr>
          <p:nvPr>
            <p:ph type="sldNum" sz="quarter" idx="12"/>
          </p:nvPr>
        </p:nvSpPr>
        <p:spPr/>
        <p:txBody>
          <a:bodyPr/>
          <a:lstStyle/>
          <a:p>
            <a:fld id="{6C6C37E3-A32C-4708-9B3F-E804893E3E15}" type="slidenum">
              <a:rPr lang="en-GB" smtClean="0"/>
              <a:t>‹#›</a:t>
            </a:fld>
            <a:endParaRPr lang="en-GB"/>
          </a:p>
        </p:txBody>
      </p:sp>
    </p:spTree>
    <p:extLst>
      <p:ext uri="{BB962C8B-B14F-4D97-AF65-F5344CB8AC3E}">
        <p14:creationId xmlns:p14="http://schemas.microsoft.com/office/powerpoint/2010/main" val="801949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9BF79-32B1-4566-BD21-E31AD4F76A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FF28EFC-902D-4D68-9B74-2C215B5716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835DDD-E89E-4706-AE5B-9C2DBFE301E4}"/>
              </a:ext>
            </a:extLst>
          </p:cNvPr>
          <p:cNvSpPr>
            <a:spLocks noGrp="1"/>
          </p:cNvSpPr>
          <p:nvPr>
            <p:ph type="dt" sz="half" idx="10"/>
          </p:nvPr>
        </p:nvSpPr>
        <p:spPr/>
        <p:txBody>
          <a:bodyPr/>
          <a:lstStyle/>
          <a:p>
            <a:fld id="{5C47C96A-1C64-402A-AB89-F3BC7D728084}" type="datetimeFigureOut">
              <a:rPr lang="en-GB" smtClean="0"/>
              <a:t>03/12/2020</a:t>
            </a:fld>
            <a:endParaRPr lang="en-GB"/>
          </a:p>
        </p:txBody>
      </p:sp>
      <p:sp>
        <p:nvSpPr>
          <p:cNvPr id="5" name="Footer Placeholder 4">
            <a:extLst>
              <a:ext uri="{FF2B5EF4-FFF2-40B4-BE49-F238E27FC236}">
                <a16:creationId xmlns:a16="http://schemas.microsoft.com/office/drawing/2014/main" id="{A2E2062C-DB9D-4D67-934B-8FABB5922C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C0E751-6E13-44F4-AF92-249198F74460}"/>
              </a:ext>
            </a:extLst>
          </p:cNvPr>
          <p:cNvSpPr>
            <a:spLocks noGrp="1"/>
          </p:cNvSpPr>
          <p:nvPr>
            <p:ph type="sldNum" sz="quarter" idx="12"/>
          </p:nvPr>
        </p:nvSpPr>
        <p:spPr/>
        <p:txBody>
          <a:bodyPr/>
          <a:lstStyle/>
          <a:p>
            <a:fld id="{6C6C37E3-A32C-4708-9B3F-E804893E3E15}" type="slidenum">
              <a:rPr lang="en-GB" smtClean="0"/>
              <a:t>‹#›</a:t>
            </a:fld>
            <a:endParaRPr lang="en-GB"/>
          </a:p>
        </p:txBody>
      </p:sp>
    </p:spTree>
    <p:extLst>
      <p:ext uri="{BB962C8B-B14F-4D97-AF65-F5344CB8AC3E}">
        <p14:creationId xmlns:p14="http://schemas.microsoft.com/office/powerpoint/2010/main" val="887395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4D2A4-B4F5-4867-9EB1-C95048322DA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FCD005E-43D3-4031-A0BA-5192C9A8E8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D490605-2141-4229-BD7B-92325A6E37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71ED58-85A7-48C2-8BEA-82096B830D91}"/>
              </a:ext>
            </a:extLst>
          </p:cNvPr>
          <p:cNvSpPr>
            <a:spLocks noGrp="1"/>
          </p:cNvSpPr>
          <p:nvPr>
            <p:ph type="dt" sz="half" idx="10"/>
          </p:nvPr>
        </p:nvSpPr>
        <p:spPr/>
        <p:txBody>
          <a:bodyPr/>
          <a:lstStyle/>
          <a:p>
            <a:fld id="{5C47C96A-1C64-402A-AB89-F3BC7D728084}" type="datetimeFigureOut">
              <a:rPr lang="en-GB" smtClean="0"/>
              <a:t>03/12/2020</a:t>
            </a:fld>
            <a:endParaRPr lang="en-GB"/>
          </a:p>
        </p:txBody>
      </p:sp>
      <p:sp>
        <p:nvSpPr>
          <p:cNvPr id="6" name="Footer Placeholder 5">
            <a:extLst>
              <a:ext uri="{FF2B5EF4-FFF2-40B4-BE49-F238E27FC236}">
                <a16:creationId xmlns:a16="http://schemas.microsoft.com/office/drawing/2014/main" id="{5282A378-3D1B-4584-BE84-17FBD2A7F9B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72BDA29-1387-4BB9-BA65-3AF632099935}"/>
              </a:ext>
            </a:extLst>
          </p:cNvPr>
          <p:cNvSpPr>
            <a:spLocks noGrp="1"/>
          </p:cNvSpPr>
          <p:nvPr>
            <p:ph type="sldNum" sz="quarter" idx="12"/>
          </p:nvPr>
        </p:nvSpPr>
        <p:spPr/>
        <p:txBody>
          <a:bodyPr/>
          <a:lstStyle/>
          <a:p>
            <a:fld id="{6C6C37E3-A32C-4708-9B3F-E804893E3E15}" type="slidenum">
              <a:rPr lang="en-GB" smtClean="0"/>
              <a:t>‹#›</a:t>
            </a:fld>
            <a:endParaRPr lang="en-GB"/>
          </a:p>
        </p:txBody>
      </p:sp>
    </p:spTree>
    <p:extLst>
      <p:ext uri="{BB962C8B-B14F-4D97-AF65-F5344CB8AC3E}">
        <p14:creationId xmlns:p14="http://schemas.microsoft.com/office/powerpoint/2010/main" val="705656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F7CE5-3F35-43AE-B29B-644207831E7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E5F5ED4-163F-4177-B31D-F1B5043E33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E58B5F-DF78-47DB-A8F8-F330B9D254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9C4613C-0146-4DED-9053-4372D7940F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F572E2-E021-4D78-AC3E-F7B5AEB7EA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78B978B-F99B-4260-A38F-89B875A4B765}"/>
              </a:ext>
            </a:extLst>
          </p:cNvPr>
          <p:cNvSpPr>
            <a:spLocks noGrp="1"/>
          </p:cNvSpPr>
          <p:nvPr>
            <p:ph type="dt" sz="half" idx="10"/>
          </p:nvPr>
        </p:nvSpPr>
        <p:spPr/>
        <p:txBody>
          <a:bodyPr/>
          <a:lstStyle/>
          <a:p>
            <a:fld id="{5C47C96A-1C64-402A-AB89-F3BC7D728084}" type="datetimeFigureOut">
              <a:rPr lang="en-GB" smtClean="0"/>
              <a:t>03/12/2020</a:t>
            </a:fld>
            <a:endParaRPr lang="en-GB"/>
          </a:p>
        </p:txBody>
      </p:sp>
      <p:sp>
        <p:nvSpPr>
          <p:cNvPr id="8" name="Footer Placeholder 7">
            <a:extLst>
              <a:ext uri="{FF2B5EF4-FFF2-40B4-BE49-F238E27FC236}">
                <a16:creationId xmlns:a16="http://schemas.microsoft.com/office/drawing/2014/main" id="{6F3CB2BD-F4F9-40E5-9F3F-FCF4CDC675C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97B5157-3D06-4A51-963F-DDD11776A52D}"/>
              </a:ext>
            </a:extLst>
          </p:cNvPr>
          <p:cNvSpPr>
            <a:spLocks noGrp="1"/>
          </p:cNvSpPr>
          <p:nvPr>
            <p:ph type="sldNum" sz="quarter" idx="12"/>
          </p:nvPr>
        </p:nvSpPr>
        <p:spPr/>
        <p:txBody>
          <a:bodyPr/>
          <a:lstStyle/>
          <a:p>
            <a:fld id="{6C6C37E3-A32C-4708-9B3F-E804893E3E15}" type="slidenum">
              <a:rPr lang="en-GB" smtClean="0"/>
              <a:t>‹#›</a:t>
            </a:fld>
            <a:endParaRPr lang="en-GB"/>
          </a:p>
        </p:txBody>
      </p:sp>
    </p:spTree>
    <p:extLst>
      <p:ext uri="{BB962C8B-B14F-4D97-AF65-F5344CB8AC3E}">
        <p14:creationId xmlns:p14="http://schemas.microsoft.com/office/powerpoint/2010/main" val="376323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EB63E-BDE1-4CA4-9010-5B12C9C18E5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DD5B544-42C8-4BE2-96B7-1019F3900244}"/>
              </a:ext>
            </a:extLst>
          </p:cNvPr>
          <p:cNvSpPr>
            <a:spLocks noGrp="1"/>
          </p:cNvSpPr>
          <p:nvPr>
            <p:ph type="dt" sz="half" idx="10"/>
          </p:nvPr>
        </p:nvSpPr>
        <p:spPr/>
        <p:txBody>
          <a:bodyPr/>
          <a:lstStyle/>
          <a:p>
            <a:fld id="{5C47C96A-1C64-402A-AB89-F3BC7D728084}" type="datetimeFigureOut">
              <a:rPr lang="en-GB" smtClean="0"/>
              <a:t>03/12/2020</a:t>
            </a:fld>
            <a:endParaRPr lang="en-GB"/>
          </a:p>
        </p:txBody>
      </p:sp>
      <p:sp>
        <p:nvSpPr>
          <p:cNvPr id="4" name="Footer Placeholder 3">
            <a:extLst>
              <a:ext uri="{FF2B5EF4-FFF2-40B4-BE49-F238E27FC236}">
                <a16:creationId xmlns:a16="http://schemas.microsoft.com/office/drawing/2014/main" id="{1C076969-0ACB-4494-8816-2609D88097A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2057123-0EB7-494F-AF22-924DEE6F6481}"/>
              </a:ext>
            </a:extLst>
          </p:cNvPr>
          <p:cNvSpPr>
            <a:spLocks noGrp="1"/>
          </p:cNvSpPr>
          <p:nvPr>
            <p:ph type="sldNum" sz="quarter" idx="12"/>
          </p:nvPr>
        </p:nvSpPr>
        <p:spPr/>
        <p:txBody>
          <a:bodyPr/>
          <a:lstStyle/>
          <a:p>
            <a:fld id="{6C6C37E3-A32C-4708-9B3F-E804893E3E15}" type="slidenum">
              <a:rPr lang="en-GB" smtClean="0"/>
              <a:t>‹#›</a:t>
            </a:fld>
            <a:endParaRPr lang="en-GB"/>
          </a:p>
        </p:txBody>
      </p:sp>
    </p:spTree>
    <p:extLst>
      <p:ext uri="{BB962C8B-B14F-4D97-AF65-F5344CB8AC3E}">
        <p14:creationId xmlns:p14="http://schemas.microsoft.com/office/powerpoint/2010/main" val="3330492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7C4143-5E96-4423-95D1-2E98EB9348F1}"/>
              </a:ext>
            </a:extLst>
          </p:cNvPr>
          <p:cNvSpPr>
            <a:spLocks noGrp="1"/>
          </p:cNvSpPr>
          <p:nvPr>
            <p:ph type="dt" sz="half" idx="10"/>
          </p:nvPr>
        </p:nvSpPr>
        <p:spPr/>
        <p:txBody>
          <a:bodyPr/>
          <a:lstStyle/>
          <a:p>
            <a:fld id="{5C47C96A-1C64-402A-AB89-F3BC7D728084}" type="datetimeFigureOut">
              <a:rPr lang="en-GB" smtClean="0"/>
              <a:t>03/12/2020</a:t>
            </a:fld>
            <a:endParaRPr lang="en-GB"/>
          </a:p>
        </p:txBody>
      </p:sp>
      <p:sp>
        <p:nvSpPr>
          <p:cNvPr id="3" name="Footer Placeholder 2">
            <a:extLst>
              <a:ext uri="{FF2B5EF4-FFF2-40B4-BE49-F238E27FC236}">
                <a16:creationId xmlns:a16="http://schemas.microsoft.com/office/drawing/2014/main" id="{60325083-ABA6-400A-8D94-4DFD636EBD6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BF77A66-F3C0-46D3-8E9D-04CBCAE83E22}"/>
              </a:ext>
            </a:extLst>
          </p:cNvPr>
          <p:cNvSpPr>
            <a:spLocks noGrp="1"/>
          </p:cNvSpPr>
          <p:nvPr>
            <p:ph type="sldNum" sz="quarter" idx="12"/>
          </p:nvPr>
        </p:nvSpPr>
        <p:spPr/>
        <p:txBody>
          <a:bodyPr/>
          <a:lstStyle/>
          <a:p>
            <a:fld id="{6C6C37E3-A32C-4708-9B3F-E804893E3E15}" type="slidenum">
              <a:rPr lang="en-GB" smtClean="0"/>
              <a:t>‹#›</a:t>
            </a:fld>
            <a:endParaRPr lang="en-GB"/>
          </a:p>
        </p:txBody>
      </p:sp>
    </p:spTree>
    <p:extLst>
      <p:ext uri="{BB962C8B-B14F-4D97-AF65-F5344CB8AC3E}">
        <p14:creationId xmlns:p14="http://schemas.microsoft.com/office/powerpoint/2010/main" val="2509943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90480-FE0D-4A3D-B99F-D8BBBCFD86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61B9C9A-9033-405E-BB1F-BBC3FFBEB4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AEEC7F2-A65D-443A-A8E3-A0811ECA27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060BED-8198-4BAE-991B-867A8A471A58}"/>
              </a:ext>
            </a:extLst>
          </p:cNvPr>
          <p:cNvSpPr>
            <a:spLocks noGrp="1"/>
          </p:cNvSpPr>
          <p:nvPr>
            <p:ph type="dt" sz="half" idx="10"/>
          </p:nvPr>
        </p:nvSpPr>
        <p:spPr/>
        <p:txBody>
          <a:bodyPr/>
          <a:lstStyle/>
          <a:p>
            <a:fld id="{5C47C96A-1C64-402A-AB89-F3BC7D728084}" type="datetimeFigureOut">
              <a:rPr lang="en-GB" smtClean="0"/>
              <a:t>03/12/2020</a:t>
            </a:fld>
            <a:endParaRPr lang="en-GB"/>
          </a:p>
        </p:txBody>
      </p:sp>
      <p:sp>
        <p:nvSpPr>
          <p:cNvPr id="6" name="Footer Placeholder 5">
            <a:extLst>
              <a:ext uri="{FF2B5EF4-FFF2-40B4-BE49-F238E27FC236}">
                <a16:creationId xmlns:a16="http://schemas.microsoft.com/office/drawing/2014/main" id="{96837711-7B47-44ED-A52D-6236C70AF7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E950B3D-0977-46E7-94C7-10E0C82D377B}"/>
              </a:ext>
            </a:extLst>
          </p:cNvPr>
          <p:cNvSpPr>
            <a:spLocks noGrp="1"/>
          </p:cNvSpPr>
          <p:nvPr>
            <p:ph type="sldNum" sz="quarter" idx="12"/>
          </p:nvPr>
        </p:nvSpPr>
        <p:spPr/>
        <p:txBody>
          <a:bodyPr/>
          <a:lstStyle/>
          <a:p>
            <a:fld id="{6C6C37E3-A32C-4708-9B3F-E804893E3E15}" type="slidenum">
              <a:rPr lang="en-GB" smtClean="0"/>
              <a:t>‹#›</a:t>
            </a:fld>
            <a:endParaRPr lang="en-GB"/>
          </a:p>
        </p:txBody>
      </p:sp>
    </p:spTree>
    <p:extLst>
      <p:ext uri="{BB962C8B-B14F-4D97-AF65-F5344CB8AC3E}">
        <p14:creationId xmlns:p14="http://schemas.microsoft.com/office/powerpoint/2010/main" val="2209618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23F15-5A70-418D-9B98-BA85A68A88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F514859-678C-4695-83E1-066627DFAF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F2FF421-FF9E-4670-83DB-45570128BB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80DEA4-3FCB-4B93-B7F9-E51D78BDC3BC}"/>
              </a:ext>
            </a:extLst>
          </p:cNvPr>
          <p:cNvSpPr>
            <a:spLocks noGrp="1"/>
          </p:cNvSpPr>
          <p:nvPr>
            <p:ph type="dt" sz="half" idx="10"/>
          </p:nvPr>
        </p:nvSpPr>
        <p:spPr/>
        <p:txBody>
          <a:bodyPr/>
          <a:lstStyle/>
          <a:p>
            <a:fld id="{5C47C96A-1C64-402A-AB89-F3BC7D728084}" type="datetimeFigureOut">
              <a:rPr lang="en-GB" smtClean="0"/>
              <a:t>03/12/2020</a:t>
            </a:fld>
            <a:endParaRPr lang="en-GB"/>
          </a:p>
        </p:txBody>
      </p:sp>
      <p:sp>
        <p:nvSpPr>
          <p:cNvPr id="6" name="Footer Placeholder 5">
            <a:extLst>
              <a:ext uri="{FF2B5EF4-FFF2-40B4-BE49-F238E27FC236}">
                <a16:creationId xmlns:a16="http://schemas.microsoft.com/office/drawing/2014/main" id="{5EAE7B03-14EC-492D-A504-658AF3AC5E8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9C4CA54-1324-4698-8F9E-581D34198A6E}"/>
              </a:ext>
            </a:extLst>
          </p:cNvPr>
          <p:cNvSpPr>
            <a:spLocks noGrp="1"/>
          </p:cNvSpPr>
          <p:nvPr>
            <p:ph type="sldNum" sz="quarter" idx="12"/>
          </p:nvPr>
        </p:nvSpPr>
        <p:spPr/>
        <p:txBody>
          <a:bodyPr/>
          <a:lstStyle/>
          <a:p>
            <a:fld id="{6C6C37E3-A32C-4708-9B3F-E804893E3E15}" type="slidenum">
              <a:rPr lang="en-GB" smtClean="0"/>
              <a:t>‹#›</a:t>
            </a:fld>
            <a:endParaRPr lang="en-GB"/>
          </a:p>
        </p:txBody>
      </p:sp>
    </p:spTree>
    <p:extLst>
      <p:ext uri="{BB962C8B-B14F-4D97-AF65-F5344CB8AC3E}">
        <p14:creationId xmlns:p14="http://schemas.microsoft.com/office/powerpoint/2010/main" val="3982280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6A00E8-23A2-46E9-9745-E560B70C7E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D58D3D9-6406-4296-899B-6A4E64CAD6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64F129-EA35-453C-8A9D-DC75B0AFCD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47C96A-1C64-402A-AB89-F3BC7D728084}" type="datetimeFigureOut">
              <a:rPr lang="en-GB" smtClean="0"/>
              <a:t>03/12/2020</a:t>
            </a:fld>
            <a:endParaRPr lang="en-GB"/>
          </a:p>
        </p:txBody>
      </p:sp>
      <p:sp>
        <p:nvSpPr>
          <p:cNvPr id="5" name="Footer Placeholder 4">
            <a:extLst>
              <a:ext uri="{FF2B5EF4-FFF2-40B4-BE49-F238E27FC236}">
                <a16:creationId xmlns:a16="http://schemas.microsoft.com/office/drawing/2014/main" id="{A2F65E84-7103-4ED8-9081-1DF0D71836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3E84363-A888-42D7-BDFA-B77F9B63E4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6C37E3-A32C-4708-9B3F-E804893E3E15}" type="slidenum">
              <a:rPr lang="en-GB" smtClean="0"/>
              <a:t>‹#›</a:t>
            </a:fld>
            <a:endParaRPr lang="en-GB"/>
          </a:p>
        </p:txBody>
      </p:sp>
    </p:spTree>
    <p:extLst>
      <p:ext uri="{BB962C8B-B14F-4D97-AF65-F5344CB8AC3E}">
        <p14:creationId xmlns:p14="http://schemas.microsoft.com/office/powerpoint/2010/main" val="452935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8.jpg"/></Relationships>
</file>

<file path=ppt/slides/_rels/slide1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png"/><Relationship Id="rId7"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9.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1.jpeg"/><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2.jp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4.png"/><Relationship Id="rId4" Type="http://schemas.openxmlformats.org/officeDocument/2006/relationships/image" Target="../media/image5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5.jp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6.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7.jp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8.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1.jpg"/><Relationship Id="rId5" Type="http://schemas.openxmlformats.org/officeDocument/2006/relationships/image" Target="../media/image60.jpg"/><Relationship Id="rId4" Type="http://schemas.openxmlformats.org/officeDocument/2006/relationships/image" Target="../media/image59.jp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3.jp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5.svg"/><Relationship Id="rId4" Type="http://schemas.openxmlformats.org/officeDocument/2006/relationships/image" Target="../media/image64.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6.jp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9.jpeg"/><Relationship Id="rId5" Type="http://schemas.openxmlformats.org/officeDocument/2006/relationships/image" Target="../media/image68.png"/><Relationship Id="rId4" Type="http://schemas.openxmlformats.org/officeDocument/2006/relationships/image" Target="../media/image67.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0.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1.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www.hassra.org.uk/"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2.jp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3.jp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jpeg"/><Relationship Id="rId3" Type="http://schemas.openxmlformats.org/officeDocument/2006/relationships/image" Target="../media/image2.png"/><Relationship Id="rId7" Type="http://schemas.openxmlformats.org/officeDocument/2006/relationships/image" Target="../media/image27.jpeg"/><Relationship Id="rId12" Type="http://schemas.openxmlformats.org/officeDocument/2006/relationships/image" Target="../media/image32.jpeg"/><Relationship Id="rId17" Type="http://schemas.openxmlformats.org/officeDocument/2006/relationships/image" Target="../media/image37.jpeg"/><Relationship Id="rId2" Type="http://schemas.openxmlformats.org/officeDocument/2006/relationships/image" Target="../media/image1.png"/><Relationship Id="rId16" Type="http://schemas.openxmlformats.org/officeDocument/2006/relationships/image" Target="../media/image36.jpeg"/><Relationship Id="rId1" Type="http://schemas.openxmlformats.org/officeDocument/2006/relationships/slideLayout" Target="../slideLayouts/slideLayout1.xml"/><Relationship Id="rId6" Type="http://schemas.openxmlformats.org/officeDocument/2006/relationships/image" Target="../media/image26.jpe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jpe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DB1-D99D-0A42-BA7A-78D60F6E3C1A}"/>
              </a:ext>
            </a:extLst>
          </p:cNvPr>
          <p:cNvSpPr/>
          <p:nvPr/>
        </p:nvSpPr>
        <p:spPr>
          <a:xfrm>
            <a:off x="0" y="0"/>
            <a:ext cx="12192000" cy="6858000"/>
          </a:xfrm>
          <a:prstGeom prst="rect">
            <a:avLst/>
          </a:prstGeom>
          <a:solidFill>
            <a:srgbClr val="004E7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510E654-BF20-A74D-AA6F-E3F9EF949022}"/>
              </a:ext>
            </a:extLst>
          </p:cNvPr>
          <p:cNvPicPr>
            <a:picLocks noChangeAspect="1"/>
          </p:cNvPicPr>
          <p:nvPr/>
        </p:nvPicPr>
        <p:blipFill>
          <a:blip r:embed="rId2"/>
          <a:stretch>
            <a:fillRect/>
          </a:stretch>
        </p:blipFill>
        <p:spPr>
          <a:xfrm>
            <a:off x="2705100" y="0"/>
            <a:ext cx="9486900" cy="6858000"/>
          </a:xfrm>
          <a:prstGeom prst="rect">
            <a:avLst/>
          </a:prstGeom>
        </p:spPr>
      </p:pic>
      <p:pic>
        <p:nvPicPr>
          <p:cNvPr id="17" name="Picture 16">
            <a:extLst>
              <a:ext uri="{FF2B5EF4-FFF2-40B4-BE49-F238E27FC236}">
                <a16:creationId xmlns:a16="http://schemas.microsoft.com/office/drawing/2014/main" id="{CBF49341-4F67-034C-A28D-927D735A504E}"/>
              </a:ext>
            </a:extLst>
          </p:cNvPr>
          <p:cNvPicPr>
            <a:picLocks noChangeAspect="1"/>
          </p:cNvPicPr>
          <p:nvPr/>
        </p:nvPicPr>
        <p:blipFill>
          <a:blip r:embed="rId3"/>
          <a:stretch>
            <a:fillRect/>
          </a:stretch>
        </p:blipFill>
        <p:spPr>
          <a:xfrm>
            <a:off x="9565956" y="415159"/>
            <a:ext cx="2233914" cy="847347"/>
          </a:xfrm>
          <a:prstGeom prst="rect">
            <a:avLst/>
          </a:prstGeom>
        </p:spPr>
      </p:pic>
      <p:pic>
        <p:nvPicPr>
          <p:cNvPr id="7" name="Picture 6">
            <a:extLst>
              <a:ext uri="{FF2B5EF4-FFF2-40B4-BE49-F238E27FC236}">
                <a16:creationId xmlns:a16="http://schemas.microsoft.com/office/drawing/2014/main" id="{6A605D0F-4807-4EF2-962C-A1BAAA1632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69" y="1603717"/>
            <a:ext cx="12208669" cy="3650566"/>
          </a:xfrm>
          <a:prstGeom prst="rect">
            <a:avLst/>
          </a:prstGeom>
        </p:spPr>
      </p:pic>
    </p:spTree>
    <p:extLst>
      <p:ext uri="{BB962C8B-B14F-4D97-AF65-F5344CB8AC3E}">
        <p14:creationId xmlns:p14="http://schemas.microsoft.com/office/powerpoint/2010/main" val="2221050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DB1-D99D-0A42-BA7A-78D60F6E3C1A}"/>
              </a:ext>
            </a:extLst>
          </p:cNvPr>
          <p:cNvSpPr/>
          <p:nvPr/>
        </p:nvSpPr>
        <p:spPr>
          <a:xfrm>
            <a:off x="0" y="0"/>
            <a:ext cx="12192000" cy="6858000"/>
          </a:xfrm>
          <a:prstGeom prst="rect">
            <a:avLst/>
          </a:prstGeom>
          <a:solidFill>
            <a:srgbClr val="004E7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510E654-BF20-A74D-AA6F-E3F9EF949022}"/>
              </a:ext>
            </a:extLst>
          </p:cNvPr>
          <p:cNvPicPr>
            <a:picLocks noChangeAspect="1"/>
          </p:cNvPicPr>
          <p:nvPr/>
        </p:nvPicPr>
        <p:blipFill>
          <a:blip r:embed="rId2"/>
          <a:stretch>
            <a:fillRect/>
          </a:stretch>
        </p:blipFill>
        <p:spPr>
          <a:xfrm>
            <a:off x="2718005" y="-13292"/>
            <a:ext cx="9486900" cy="6858000"/>
          </a:xfrm>
          <a:prstGeom prst="rect">
            <a:avLst/>
          </a:prstGeom>
        </p:spPr>
      </p:pic>
      <p:pic>
        <p:nvPicPr>
          <p:cNvPr id="17" name="Picture 16">
            <a:extLst>
              <a:ext uri="{FF2B5EF4-FFF2-40B4-BE49-F238E27FC236}">
                <a16:creationId xmlns:a16="http://schemas.microsoft.com/office/drawing/2014/main" id="{CBF49341-4F67-034C-A28D-927D735A504E}"/>
              </a:ext>
            </a:extLst>
          </p:cNvPr>
          <p:cNvPicPr>
            <a:picLocks noChangeAspect="1"/>
          </p:cNvPicPr>
          <p:nvPr/>
        </p:nvPicPr>
        <p:blipFill>
          <a:blip r:embed="rId3"/>
          <a:stretch>
            <a:fillRect/>
          </a:stretch>
        </p:blipFill>
        <p:spPr>
          <a:xfrm>
            <a:off x="9565956" y="415159"/>
            <a:ext cx="2233914" cy="847347"/>
          </a:xfrm>
          <a:prstGeom prst="rect">
            <a:avLst/>
          </a:prstGeom>
        </p:spPr>
      </p:pic>
      <p:pic>
        <p:nvPicPr>
          <p:cNvPr id="3" name="Picture 2">
            <a:extLst>
              <a:ext uri="{FF2B5EF4-FFF2-40B4-BE49-F238E27FC236}">
                <a16:creationId xmlns:a16="http://schemas.microsoft.com/office/drawing/2014/main" id="{3D5CC66E-6C47-4E8A-ACFB-F67EC79E6F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77665"/>
            <a:ext cx="12206074" cy="3649790"/>
          </a:xfrm>
          <a:prstGeom prst="rect">
            <a:avLst/>
          </a:prstGeom>
        </p:spPr>
      </p:pic>
    </p:spTree>
    <p:extLst>
      <p:ext uri="{BB962C8B-B14F-4D97-AF65-F5344CB8AC3E}">
        <p14:creationId xmlns:p14="http://schemas.microsoft.com/office/powerpoint/2010/main" val="344966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DB1-D99D-0A42-BA7A-78D60F6E3C1A}"/>
              </a:ext>
            </a:extLst>
          </p:cNvPr>
          <p:cNvSpPr/>
          <p:nvPr/>
        </p:nvSpPr>
        <p:spPr>
          <a:xfrm>
            <a:off x="0" y="0"/>
            <a:ext cx="12192000" cy="6858000"/>
          </a:xfrm>
          <a:prstGeom prst="rect">
            <a:avLst/>
          </a:prstGeom>
          <a:solidFill>
            <a:srgbClr val="004E7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510E654-BF20-A74D-AA6F-E3F9EF949022}"/>
              </a:ext>
            </a:extLst>
          </p:cNvPr>
          <p:cNvPicPr>
            <a:picLocks noChangeAspect="1"/>
          </p:cNvPicPr>
          <p:nvPr/>
        </p:nvPicPr>
        <p:blipFill>
          <a:blip r:embed="rId2"/>
          <a:stretch>
            <a:fillRect/>
          </a:stretch>
        </p:blipFill>
        <p:spPr>
          <a:xfrm>
            <a:off x="2718005" y="-13292"/>
            <a:ext cx="9486900" cy="6858000"/>
          </a:xfrm>
          <a:prstGeom prst="rect">
            <a:avLst/>
          </a:prstGeom>
        </p:spPr>
      </p:pic>
      <p:pic>
        <p:nvPicPr>
          <p:cNvPr id="17" name="Picture 16">
            <a:extLst>
              <a:ext uri="{FF2B5EF4-FFF2-40B4-BE49-F238E27FC236}">
                <a16:creationId xmlns:a16="http://schemas.microsoft.com/office/drawing/2014/main" id="{CBF49341-4F67-034C-A28D-927D735A504E}"/>
              </a:ext>
            </a:extLst>
          </p:cNvPr>
          <p:cNvPicPr>
            <a:picLocks noChangeAspect="1"/>
          </p:cNvPicPr>
          <p:nvPr/>
        </p:nvPicPr>
        <p:blipFill>
          <a:blip r:embed="rId3"/>
          <a:stretch>
            <a:fillRect/>
          </a:stretch>
        </p:blipFill>
        <p:spPr>
          <a:xfrm>
            <a:off x="9565956" y="415159"/>
            <a:ext cx="2233914" cy="847347"/>
          </a:xfrm>
          <a:prstGeom prst="rect">
            <a:avLst/>
          </a:prstGeom>
        </p:spPr>
      </p:pic>
      <p:pic>
        <p:nvPicPr>
          <p:cNvPr id="2050" name="Picture 2" descr="Edinburgh Zoo Child">
            <a:extLst>
              <a:ext uri="{FF2B5EF4-FFF2-40B4-BE49-F238E27FC236}">
                <a16:creationId xmlns:a16="http://schemas.microsoft.com/office/drawing/2014/main" id="{0D4EEE50-76F2-4333-B6AD-A88F51607E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8682" y="4272789"/>
            <a:ext cx="3048000" cy="22669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lackpool Zoo Adult">
            <a:extLst>
              <a:ext uri="{FF2B5EF4-FFF2-40B4-BE49-F238E27FC236}">
                <a16:creationId xmlns:a16="http://schemas.microsoft.com/office/drawing/2014/main" id="{3C18D884-F189-42FC-8E89-2EC5872D99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62" y="2525012"/>
            <a:ext cx="2990850" cy="22669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wycross Zoo Adult">
            <a:extLst>
              <a:ext uri="{FF2B5EF4-FFF2-40B4-BE49-F238E27FC236}">
                <a16:creationId xmlns:a16="http://schemas.microsoft.com/office/drawing/2014/main" id="{5B74FE2C-14BD-4C96-B2B4-02EABD5384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8682" y="2203706"/>
            <a:ext cx="3048000" cy="22669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olchester Zoo Adult">
            <a:extLst>
              <a:ext uri="{FF2B5EF4-FFF2-40B4-BE49-F238E27FC236}">
                <a16:creationId xmlns:a16="http://schemas.microsoft.com/office/drawing/2014/main" id="{A8715F53-207A-4DC9-9547-481BF921D0D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39392" y="318261"/>
            <a:ext cx="3048000" cy="178117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Bristol Zoo Adult">
            <a:extLst>
              <a:ext uri="{FF2B5EF4-FFF2-40B4-BE49-F238E27FC236}">
                <a16:creationId xmlns:a16="http://schemas.microsoft.com/office/drawing/2014/main" id="{A39D98AD-4D25-4C3C-929E-CB0ECE355C2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387" y="187954"/>
            <a:ext cx="3048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Newquay Zoo Senior">
            <a:extLst>
              <a:ext uri="{FF2B5EF4-FFF2-40B4-BE49-F238E27FC236}">
                <a16:creationId xmlns:a16="http://schemas.microsoft.com/office/drawing/2014/main" id="{0D172194-4A21-478E-9788-52768F7CF0C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5703" y="4470656"/>
            <a:ext cx="3048000" cy="226695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Marwell Zoo Child">
            <a:extLst>
              <a:ext uri="{FF2B5EF4-FFF2-40B4-BE49-F238E27FC236}">
                <a16:creationId xmlns:a16="http://schemas.microsoft.com/office/drawing/2014/main" id="{DC14EEF9-D7C4-4338-8AD2-6C9EC0CF8C5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0" y="2077241"/>
            <a:ext cx="3048000" cy="22669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Yorkshire Wildlife Park Adult">
            <a:extLst>
              <a:ext uri="{FF2B5EF4-FFF2-40B4-BE49-F238E27FC236}">
                <a16:creationId xmlns:a16="http://schemas.microsoft.com/office/drawing/2014/main" id="{FB8B4D52-7A8B-421D-8F35-E639F3F81F4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957062" y="4470657"/>
            <a:ext cx="1859806" cy="1859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8859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DB1-D99D-0A42-BA7A-78D60F6E3C1A}"/>
              </a:ext>
            </a:extLst>
          </p:cNvPr>
          <p:cNvSpPr/>
          <p:nvPr/>
        </p:nvSpPr>
        <p:spPr>
          <a:xfrm>
            <a:off x="0" y="0"/>
            <a:ext cx="12192000" cy="6858000"/>
          </a:xfrm>
          <a:prstGeom prst="rect">
            <a:avLst/>
          </a:prstGeom>
          <a:solidFill>
            <a:srgbClr val="004E7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510E654-BF20-A74D-AA6F-E3F9EF949022}"/>
              </a:ext>
            </a:extLst>
          </p:cNvPr>
          <p:cNvPicPr>
            <a:picLocks noChangeAspect="1"/>
          </p:cNvPicPr>
          <p:nvPr/>
        </p:nvPicPr>
        <p:blipFill>
          <a:blip r:embed="rId2"/>
          <a:stretch>
            <a:fillRect/>
          </a:stretch>
        </p:blipFill>
        <p:spPr>
          <a:xfrm>
            <a:off x="2718005" y="-13292"/>
            <a:ext cx="9486900" cy="6858000"/>
          </a:xfrm>
          <a:prstGeom prst="rect">
            <a:avLst/>
          </a:prstGeom>
        </p:spPr>
      </p:pic>
      <p:pic>
        <p:nvPicPr>
          <p:cNvPr id="17" name="Picture 16">
            <a:extLst>
              <a:ext uri="{FF2B5EF4-FFF2-40B4-BE49-F238E27FC236}">
                <a16:creationId xmlns:a16="http://schemas.microsoft.com/office/drawing/2014/main" id="{CBF49341-4F67-034C-A28D-927D735A504E}"/>
              </a:ext>
            </a:extLst>
          </p:cNvPr>
          <p:cNvPicPr>
            <a:picLocks noChangeAspect="1"/>
          </p:cNvPicPr>
          <p:nvPr/>
        </p:nvPicPr>
        <p:blipFill>
          <a:blip r:embed="rId3"/>
          <a:stretch>
            <a:fillRect/>
          </a:stretch>
        </p:blipFill>
        <p:spPr>
          <a:xfrm>
            <a:off x="9565956" y="415159"/>
            <a:ext cx="2233914" cy="847347"/>
          </a:xfrm>
          <a:prstGeom prst="rect">
            <a:avLst/>
          </a:prstGeom>
        </p:spPr>
      </p:pic>
      <p:pic>
        <p:nvPicPr>
          <p:cNvPr id="3" name="Picture 2">
            <a:extLst>
              <a:ext uri="{FF2B5EF4-FFF2-40B4-BE49-F238E27FC236}">
                <a16:creationId xmlns:a16="http://schemas.microsoft.com/office/drawing/2014/main" id="{27BF07FF-F6BF-416E-AA70-5598320230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65" y="1677665"/>
            <a:ext cx="12211265" cy="3651342"/>
          </a:xfrm>
          <a:prstGeom prst="rect">
            <a:avLst/>
          </a:prstGeom>
        </p:spPr>
      </p:pic>
    </p:spTree>
    <p:extLst>
      <p:ext uri="{BB962C8B-B14F-4D97-AF65-F5344CB8AC3E}">
        <p14:creationId xmlns:p14="http://schemas.microsoft.com/office/powerpoint/2010/main" val="35118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DB1-D99D-0A42-BA7A-78D60F6E3C1A}"/>
              </a:ext>
            </a:extLst>
          </p:cNvPr>
          <p:cNvSpPr/>
          <p:nvPr/>
        </p:nvSpPr>
        <p:spPr>
          <a:xfrm>
            <a:off x="0" y="0"/>
            <a:ext cx="12192000" cy="6858000"/>
          </a:xfrm>
          <a:prstGeom prst="rect">
            <a:avLst/>
          </a:prstGeom>
          <a:solidFill>
            <a:srgbClr val="004E7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510E654-BF20-A74D-AA6F-E3F9EF949022}"/>
              </a:ext>
            </a:extLst>
          </p:cNvPr>
          <p:cNvPicPr>
            <a:picLocks noChangeAspect="1"/>
          </p:cNvPicPr>
          <p:nvPr/>
        </p:nvPicPr>
        <p:blipFill>
          <a:blip r:embed="rId2"/>
          <a:stretch>
            <a:fillRect/>
          </a:stretch>
        </p:blipFill>
        <p:spPr>
          <a:xfrm>
            <a:off x="2718005" y="-13292"/>
            <a:ext cx="9486900" cy="6858000"/>
          </a:xfrm>
          <a:prstGeom prst="rect">
            <a:avLst/>
          </a:prstGeom>
        </p:spPr>
      </p:pic>
      <p:pic>
        <p:nvPicPr>
          <p:cNvPr id="17" name="Picture 16">
            <a:extLst>
              <a:ext uri="{FF2B5EF4-FFF2-40B4-BE49-F238E27FC236}">
                <a16:creationId xmlns:a16="http://schemas.microsoft.com/office/drawing/2014/main" id="{CBF49341-4F67-034C-A28D-927D735A504E}"/>
              </a:ext>
            </a:extLst>
          </p:cNvPr>
          <p:cNvPicPr>
            <a:picLocks noChangeAspect="1"/>
          </p:cNvPicPr>
          <p:nvPr/>
        </p:nvPicPr>
        <p:blipFill>
          <a:blip r:embed="rId3"/>
          <a:stretch>
            <a:fillRect/>
          </a:stretch>
        </p:blipFill>
        <p:spPr>
          <a:xfrm>
            <a:off x="9565956" y="415159"/>
            <a:ext cx="2233914" cy="847347"/>
          </a:xfrm>
          <a:prstGeom prst="rect">
            <a:avLst/>
          </a:prstGeom>
        </p:spPr>
      </p:pic>
      <p:sp>
        <p:nvSpPr>
          <p:cNvPr id="7" name="TextBox 6">
            <a:extLst>
              <a:ext uri="{FF2B5EF4-FFF2-40B4-BE49-F238E27FC236}">
                <a16:creationId xmlns:a16="http://schemas.microsoft.com/office/drawing/2014/main" id="{0E19EDAB-4A4C-4D02-9850-D7F12BC0913A}"/>
              </a:ext>
            </a:extLst>
          </p:cNvPr>
          <p:cNvSpPr txBox="1"/>
          <p:nvPr/>
        </p:nvSpPr>
        <p:spPr>
          <a:xfrm>
            <a:off x="516987" y="2472523"/>
            <a:ext cx="10610558" cy="3970318"/>
          </a:xfrm>
          <a:prstGeom prst="rect">
            <a:avLst/>
          </a:prstGeom>
          <a:noFill/>
        </p:spPr>
        <p:txBody>
          <a:bodyPr wrap="square">
            <a:spAutoFit/>
          </a:bodyPr>
          <a:lstStyle/>
          <a:p>
            <a:pPr marL="457200" indent="-457200" algn="l">
              <a:buFont typeface="Arial" panose="020B0604020202020204" pitchFamily="34" charset="0"/>
              <a:buChar char="•"/>
            </a:pPr>
            <a:r>
              <a:rPr lang="en-GB" sz="2800" b="1" i="0" dirty="0">
                <a:solidFill>
                  <a:schemeClr val="bg1"/>
                </a:solidFill>
                <a:effectLst/>
                <a:latin typeface="Arial" panose="020B0604020202020204" pitchFamily="34" charset="0"/>
                <a:cs typeface="Arial" panose="020B0604020202020204" pitchFamily="34" charset="0"/>
              </a:rPr>
              <a:t>Unlimited access to over 400 historic places for a whole year.</a:t>
            </a:r>
          </a:p>
          <a:p>
            <a:pPr marL="457200" indent="-457200" algn="l">
              <a:buFont typeface="Arial" panose="020B0604020202020204" pitchFamily="34" charset="0"/>
              <a:buChar char="•"/>
            </a:pPr>
            <a:r>
              <a:rPr lang="en-GB" sz="2800" b="1" i="0" dirty="0">
                <a:solidFill>
                  <a:schemeClr val="bg1"/>
                </a:solidFill>
                <a:effectLst/>
                <a:latin typeface="Arial" panose="020B0604020202020204" pitchFamily="34" charset="0"/>
                <a:cs typeface="Arial" panose="020B0604020202020204" pitchFamily="34" charset="0"/>
              </a:rPr>
              <a:t>An award winning Members' Magazine delivered four times a year.</a:t>
            </a:r>
          </a:p>
          <a:p>
            <a:pPr marL="457200" indent="-457200" algn="l">
              <a:buFont typeface="Arial" panose="020B0604020202020204" pitchFamily="34" charset="0"/>
              <a:buChar char="•"/>
            </a:pPr>
            <a:r>
              <a:rPr lang="en-GB" sz="2800" b="1" i="0" dirty="0">
                <a:solidFill>
                  <a:schemeClr val="bg1"/>
                </a:solidFill>
                <a:effectLst/>
                <a:latin typeface="Arial" panose="020B0604020202020204" pitchFamily="34" charset="0"/>
                <a:cs typeface="Arial" panose="020B0604020202020204" pitchFamily="34" charset="0"/>
              </a:rPr>
              <a:t>A compli­men­tary full colour handbook. </a:t>
            </a:r>
          </a:p>
          <a:p>
            <a:pPr marL="457200" indent="-457200" algn="l">
              <a:buFont typeface="Arial" panose="020B0604020202020204" pitchFamily="34" charset="0"/>
              <a:buChar char="•"/>
            </a:pPr>
            <a:r>
              <a:rPr lang="en-GB" sz="2800" b="1" i="0" dirty="0">
                <a:solidFill>
                  <a:schemeClr val="bg1"/>
                </a:solidFill>
                <a:effectLst/>
                <a:latin typeface="Arial" panose="020B0604020202020204" pitchFamily="34" charset="0"/>
                <a:cs typeface="Arial" panose="020B0604020202020204" pitchFamily="34" charset="0"/>
              </a:rPr>
              <a:t>Exclusive offers throughout the year.</a:t>
            </a:r>
          </a:p>
          <a:p>
            <a:pPr marL="457200" indent="-457200" algn="l">
              <a:buFont typeface="Arial" panose="020B0604020202020204" pitchFamily="34" charset="0"/>
              <a:buChar char="•"/>
            </a:pPr>
            <a:r>
              <a:rPr lang="en-GB" sz="2800" b="1" i="0" dirty="0">
                <a:solidFill>
                  <a:schemeClr val="bg1"/>
                </a:solidFill>
                <a:effectLst/>
                <a:latin typeface="Arial" panose="020B0604020202020204" pitchFamily="34" charset="0"/>
                <a:cs typeface="Arial" panose="020B0604020202020204" pitchFamily="34" charset="0"/>
              </a:rPr>
              <a:t>Free or reduced price entry to hundreds of historic events.</a:t>
            </a:r>
          </a:p>
          <a:p>
            <a:pPr marL="457200" indent="-457200" algn="l">
              <a:buFont typeface="Arial" panose="020B0604020202020204" pitchFamily="34" charset="0"/>
              <a:buChar char="•"/>
            </a:pPr>
            <a:r>
              <a:rPr lang="en-GB" sz="2800" b="1" dirty="0">
                <a:solidFill>
                  <a:schemeClr val="bg1"/>
                </a:solidFill>
                <a:latin typeface="Arial" panose="020B0604020202020204" pitchFamily="34" charset="0"/>
                <a:cs typeface="Arial" panose="020B0604020202020204" pitchFamily="34" charset="0"/>
              </a:rPr>
              <a:t>50% entry to </a:t>
            </a:r>
            <a:r>
              <a:rPr lang="en-GB" sz="2800" b="1" dirty="0" err="1">
                <a:solidFill>
                  <a:schemeClr val="bg1"/>
                </a:solidFill>
                <a:latin typeface="Arial" panose="020B0604020202020204" pitchFamily="34" charset="0"/>
                <a:cs typeface="Arial" panose="020B0604020202020204" pitchFamily="34" charset="0"/>
              </a:rPr>
              <a:t>Cadw</a:t>
            </a:r>
            <a:r>
              <a:rPr lang="en-GB" sz="2800" b="1" dirty="0">
                <a:solidFill>
                  <a:schemeClr val="bg1"/>
                </a:solidFill>
                <a:latin typeface="Arial" panose="020B0604020202020204" pitchFamily="34" charset="0"/>
                <a:cs typeface="Arial" panose="020B0604020202020204" pitchFamily="34" charset="0"/>
              </a:rPr>
              <a:t> and Historic Scotland sites (free upon renewal of membership).</a:t>
            </a:r>
            <a:endParaRPr lang="en-GB" sz="2800" b="1" i="0" dirty="0">
              <a:solidFill>
                <a:schemeClr val="bg1"/>
              </a:solidFill>
              <a:effectLst/>
              <a:latin typeface="Arial" panose="020B0604020202020204" pitchFamily="34" charset="0"/>
              <a:cs typeface="Arial" panose="020B0604020202020204" pitchFamily="34" charset="0"/>
            </a:endParaRPr>
          </a:p>
        </p:txBody>
      </p:sp>
      <p:pic>
        <p:nvPicPr>
          <p:cNvPr id="5122" name="Picture 2" descr="English Heritage Home Page | English Heritage">
            <a:extLst>
              <a:ext uri="{FF2B5EF4-FFF2-40B4-BE49-F238E27FC236}">
                <a16:creationId xmlns:a16="http://schemas.microsoft.com/office/drawing/2014/main" id="{EC7C610F-D450-479F-A0E8-70EAAE6DEC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4479" y="463890"/>
            <a:ext cx="4735976" cy="1632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495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DB1-D99D-0A42-BA7A-78D60F6E3C1A}"/>
              </a:ext>
            </a:extLst>
          </p:cNvPr>
          <p:cNvSpPr/>
          <p:nvPr/>
        </p:nvSpPr>
        <p:spPr>
          <a:xfrm>
            <a:off x="0" y="0"/>
            <a:ext cx="12192000" cy="6858000"/>
          </a:xfrm>
          <a:prstGeom prst="rect">
            <a:avLst/>
          </a:prstGeom>
          <a:solidFill>
            <a:srgbClr val="004E7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510E654-BF20-A74D-AA6F-E3F9EF949022}"/>
              </a:ext>
            </a:extLst>
          </p:cNvPr>
          <p:cNvPicPr>
            <a:picLocks noChangeAspect="1"/>
          </p:cNvPicPr>
          <p:nvPr/>
        </p:nvPicPr>
        <p:blipFill>
          <a:blip r:embed="rId2"/>
          <a:stretch>
            <a:fillRect/>
          </a:stretch>
        </p:blipFill>
        <p:spPr>
          <a:xfrm>
            <a:off x="2718005" y="-13292"/>
            <a:ext cx="9486900" cy="6858000"/>
          </a:xfrm>
          <a:prstGeom prst="rect">
            <a:avLst/>
          </a:prstGeom>
        </p:spPr>
      </p:pic>
      <p:pic>
        <p:nvPicPr>
          <p:cNvPr id="17" name="Picture 16">
            <a:extLst>
              <a:ext uri="{FF2B5EF4-FFF2-40B4-BE49-F238E27FC236}">
                <a16:creationId xmlns:a16="http://schemas.microsoft.com/office/drawing/2014/main" id="{CBF49341-4F67-034C-A28D-927D735A504E}"/>
              </a:ext>
            </a:extLst>
          </p:cNvPr>
          <p:cNvPicPr>
            <a:picLocks noChangeAspect="1"/>
          </p:cNvPicPr>
          <p:nvPr/>
        </p:nvPicPr>
        <p:blipFill>
          <a:blip r:embed="rId3"/>
          <a:stretch>
            <a:fillRect/>
          </a:stretch>
        </p:blipFill>
        <p:spPr>
          <a:xfrm>
            <a:off x="9565956" y="415159"/>
            <a:ext cx="2233914" cy="847347"/>
          </a:xfrm>
          <a:prstGeom prst="rect">
            <a:avLst/>
          </a:prstGeom>
        </p:spPr>
      </p:pic>
      <p:pic>
        <p:nvPicPr>
          <p:cNvPr id="3" name="Picture 2">
            <a:extLst>
              <a:ext uri="{FF2B5EF4-FFF2-40B4-BE49-F238E27FC236}">
                <a16:creationId xmlns:a16="http://schemas.microsoft.com/office/drawing/2014/main" id="{4A454AE8-3C5C-4388-AB71-6BA53358F8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77665"/>
            <a:ext cx="12211265" cy="3651342"/>
          </a:xfrm>
          <a:prstGeom prst="rect">
            <a:avLst/>
          </a:prstGeom>
        </p:spPr>
      </p:pic>
    </p:spTree>
    <p:extLst>
      <p:ext uri="{BB962C8B-B14F-4D97-AF65-F5344CB8AC3E}">
        <p14:creationId xmlns:p14="http://schemas.microsoft.com/office/powerpoint/2010/main" val="1839172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DB1-D99D-0A42-BA7A-78D60F6E3C1A}"/>
              </a:ext>
            </a:extLst>
          </p:cNvPr>
          <p:cNvSpPr/>
          <p:nvPr/>
        </p:nvSpPr>
        <p:spPr>
          <a:xfrm>
            <a:off x="0" y="0"/>
            <a:ext cx="12192000" cy="6858000"/>
          </a:xfrm>
          <a:prstGeom prst="rect">
            <a:avLst/>
          </a:prstGeom>
          <a:solidFill>
            <a:srgbClr val="004E7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510E654-BF20-A74D-AA6F-E3F9EF949022}"/>
              </a:ext>
            </a:extLst>
          </p:cNvPr>
          <p:cNvPicPr>
            <a:picLocks noChangeAspect="1"/>
          </p:cNvPicPr>
          <p:nvPr/>
        </p:nvPicPr>
        <p:blipFill>
          <a:blip r:embed="rId2"/>
          <a:stretch>
            <a:fillRect/>
          </a:stretch>
        </p:blipFill>
        <p:spPr>
          <a:xfrm>
            <a:off x="2705100" y="0"/>
            <a:ext cx="9486900" cy="6858000"/>
          </a:xfrm>
          <a:prstGeom prst="rect">
            <a:avLst/>
          </a:prstGeom>
        </p:spPr>
      </p:pic>
      <p:pic>
        <p:nvPicPr>
          <p:cNvPr id="17" name="Picture 16">
            <a:extLst>
              <a:ext uri="{FF2B5EF4-FFF2-40B4-BE49-F238E27FC236}">
                <a16:creationId xmlns:a16="http://schemas.microsoft.com/office/drawing/2014/main" id="{CBF49341-4F67-034C-A28D-927D735A504E}"/>
              </a:ext>
            </a:extLst>
          </p:cNvPr>
          <p:cNvPicPr>
            <a:picLocks noChangeAspect="1"/>
          </p:cNvPicPr>
          <p:nvPr/>
        </p:nvPicPr>
        <p:blipFill>
          <a:blip r:embed="rId3"/>
          <a:stretch>
            <a:fillRect/>
          </a:stretch>
        </p:blipFill>
        <p:spPr>
          <a:xfrm>
            <a:off x="9565956" y="415159"/>
            <a:ext cx="2233914" cy="847347"/>
          </a:xfrm>
          <a:prstGeom prst="rect">
            <a:avLst/>
          </a:prstGeom>
        </p:spPr>
      </p:pic>
      <p:pic>
        <p:nvPicPr>
          <p:cNvPr id="4098" name="Picture 2" descr="WWT Logo teal background RGB">
            <a:extLst>
              <a:ext uri="{FF2B5EF4-FFF2-40B4-BE49-F238E27FC236}">
                <a16:creationId xmlns:a16="http://schemas.microsoft.com/office/drawing/2014/main" id="{AA5F6C06-25B8-428B-A5F0-BD270F3048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8078" y="856993"/>
            <a:ext cx="2233915" cy="263714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3DACA44-E050-4A89-844A-C29FF228DC50}"/>
              </a:ext>
            </a:extLst>
          </p:cNvPr>
          <p:cNvSpPr txBox="1"/>
          <p:nvPr/>
        </p:nvSpPr>
        <p:spPr>
          <a:xfrm>
            <a:off x="187570" y="4185125"/>
            <a:ext cx="12004430" cy="1815882"/>
          </a:xfrm>
          <a:prstGeom prst="rect">
            <a:avLst/>
          </a:prstGeom>
          <a:noFill/>
        </p:spPr>
        <p:txBody>
          <a:bodyPr wrap="square">
            <a:spAutoFit/>
          </a:bodyPr>
          <a:lstStyle/>
          <a:p>
            <a:r>
              <a:rPr lang="en-GB" sz="2800" b="1" dirty="0">
                <a:solidFill>
                  <a:schemeClr val="bg1"/>
                </a:solidFill>
                <a:latin typeface="Arial" panose="020B0604020202020204" pitchFamily="34" charset="0"/>
                <a:cs typeface="Arial" panose="020B0604020202020204" pitchFamily="34" charset="0"/>
              </a:rPr>
              <a:t>A whole new world of discovery awaits you at WWT Wetland Centres. There’s trails ablaze with wildlife, canoe safaris through quiet waterways, encounters with some of the world’s most endangered birds and adventure playgrounds for little explorers.</a:t>
            </a:r>
          </a:p>
        </p:txBody>
      </p:sp>
      <p:pic>
        <p:nvPicPr>
          <p:cNvPr id="1026" name="Picture 2">
            <a:extLst>
              <a:ext uri="{FF2B5EF4-FFF2-40B4-BE49-F238E27FC236}">
                <a16:creationId xmlns:a16="http://schemas.microsoft.com/office/drawing/2014/main" id="{B708A152-D797-4C6F-94BE-2ECDC6A7C0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7942" y="856993"/>
            <a:ext cx="4676116" cy="2628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2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DB1-D99D-0A42-BA7A-78D60F6E3C1A}"/>
              </a:ext>
            </a:extLst>
          </p:cNvPr>
          <p:cNvSpPr/>
          <p:nvPr/>
        </p:nvSpPr>
        <p:spPr>
          <a:xfrm>
            <a:off x="0" y="0"/>
            <a:ext cx="12192000" cy="6858000"/>
          </a:xfrm>
          <a:prstGeom prst="rect">
            <a:avLst/>
          </a:prstGeom>
          <a:solidFill>
            <a:srgbClr val="004E7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510E654-BF20-A74D-AA6F-E3F9EF949022}"/>
              </a:ext>
            </a:extLst>
          </p:cNvPr>
          <p:cNvPicPr>
            <a:picLocks noChangeAspect="1"/>
          </p:cNvPicPr>
          <p:nvPr/>
        </p:nvPicPr>
        <p:blipFill>
          <a:blip r:embed="rId2"/>
          <a:stretch>
            <a:fillRect/>
          </a:stretch>
        </p:blipFill>
        <p:spPr>
          <a:xfrm>
            <a:off x="2718005" y="-13292"/>
            <a:ext cx="9486900" cy="6858000"/>
          </a:xfrm>
          <a:prstGeom prst="rect">
            <a:avLst/>
          </a:prstGeom>
        </p:spPr>
      </p:pic>
      <p:pic>
        <p:nvPicPr>
          <p:cNvPr id="17" name="Picture 16">
            <a:extLst>
              <a:ext uri="{FF2B5EF4-FFF2-40B4-BE49-F238E27FC236}">
                <a16:creationId xmlns:a16="http://schemas.microsoft.com/office/drawing/2014/main" id="{CBF49341-4F67-034C-A28D-927D735A504E}"/>
              </a:ext>
            </a:extLst>
          </p:cNvPr>
          <p:cNvPicPr>
            <a:picLocks noChangeAspect="1"/>
          </p:cNvPicPr>
          <p:nvPr/>
        </p:nvPicPr>
        <p:blipFill>
          <a:blip r:embed="rId3"/>
          <a:stretch>
            <a:fillRect/>
          </a:stretch>
        </p:blipFill>
        <p:spPr>
          <a:xfrm>
            <a:off x="9565956" y="415159"/>
            <a:ext cx="2233914" cy="847347"/>
          </a:xfrm>
          <a:prstGeom prst="rect">
            <a:avLst/>
          </a:prstGeom>
        </p:spPr>
      </p:pic>
      <p:pic>
        <p:nvPicPr>
          <p:cNvPr id="3" name="Picture 2">
            <a:extLst>
              <a:ext uri="{FF2B5EF4-FFF2-40B4-BE49-F238E27FC236}">
                <a16:creationId xmlns:a16="http://schemas.microsoft.com/office/drawing/2014/main" id="{B16BCB26-F3C1-45BA-B3F0-0BF1268FDE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77665"/>
            <a:ext cx="12206074" cy="3649790"/>
          </a:xfrm>
          <a:prstGeom prst="rect">
            <a:avLst/>
          </a:prstGeom>
        </p:spPr>
      </p:pic>
    </p:spTree>
    <p:extLst>
      <p:ext uri="{BB962C8B-B14F-4D97-AF65-F5344CB8AC3E}">
        <p14:creationId xmlns:p14="http://schemas.microsoft.com/office/powerpoint/2010/main" val="4152156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DB1-D99D-0A42-BA7A-78D60F6E3C1A}"/>
              </a:ext>
            </a:extLst>
          </p:cNvPr>
          <p:cNvSpPr/>
          <p:nvPr/>
        </p:nvSpPr>
        <p:spPr>
          <a:xfrm>
            <a:off x="0" y="0"/>
            <a:ext cx="12192000" cy="6858000"/>
          </a:xfrm>
          <a:prstGeom prst="rect">
            <a:avLst/>
          </a:prstGeom>
          <a:solidFill>
            <a:srgbClr val="004E7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510E654-BF20-A74D-AA6F-E3F9EF949022}"/>
              </a:ext>
            </a:extLst>
          </p:cNvPr>
          <p:cNvPicPr>
            <a:picLocks noChangeAspect="1"/>
          </p:cNvPicPr>
          <p:nvPr/>
        </p:nvPicPr>
        <p:blipFill>
          <a:blip r:embed="rId2"/>
          <a:stretch>
            <a:fillRect/>
          </a:stretch>
        </p:blipFill>
        <p:spPr>
          <a:xfrm>
            <a:off x="2718005" y="-13292"/>
            <a:ext cx="9486900" cy="6858000"/>
          </a:xfrm>
          <a:prstGeom prst="rect">
            <a:avLst/>
          </a:prstGeom>
        </p:spPr>
      </p:pic>
      <p:pic>
        <p:nvPicPr>
          <p:cNvPr id="17" name="Picture 16">
            <a:extLst>
              <a:ext uri="{FF2B5EF4-FFF2-40B4-BE49-F238E27FC236}">
                <a16:creationId xmlns:a16="http://schemas.microsoft.com/office/drawing/2014/main" id="{CBF49341-4F67-034C-A28D-927D735A504E}"/>
              </a:ext>
            </a:extLst>
          </p:cNvPr>
          <p:cNvPicPr>
            <a:picLocks noChangeAspect="1"/>
          </p:cNvPicPr>
          <p:nvPr/>
        </p:nvPicPr>
        <p:blipFill>
          <a:blip r:embed="rId3"/>
          <a:stretch>
            <a:fillRect/>
          </a:stretch>
        </p:blipFill>
        <p:spPr>
          <a:xfrm>
            <a:off x="9565956" y="415159"/>
            <a:ext cx="2233914" cy="847347"/>
          </a:xfrm>
          <a:prstGeom prst="rect">
            <a:avLst/>
          </a:prstGeom>
        </p:spPr>
      </p:pic>
      <p:pic>
        <p:nvPicPr>
          <p:cNvPr id="3074" name="Picture 2" descr="Royal Museums Greenwich: Cutty Sark">
            <a:extLst>
              <a:ext uri="{FF2B5EF4-FFF2-40B4-BE49-F238E27FC236}">
                <a16:creationId xmlns:a16="http://schemas.microsoft.com/office/drawing/2014/main" id="{F3EEF011-0D0B-43AD-A63F-6363C97180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761" y="3503712"/>
            <a:ext cx="3652008" cy="30713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oyal Museums Greenwich: Royal Observatory">
            <a:extLst>
              <a:ext uri="{FF2B5EF4-FFF2-40B4-BE49-F238E27FC236}">
                <a16:creationId xmlns:a16="http://schemas.microsoft.com/office/drawing/2014/main" id="{BD4595A3-3B77-402D-82B2-026CFE6F24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761" y="478837"/>
            <a:ext cx="3652009" cy="274188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3F2E455-4F1A-45CA-A606-4BE3D79BA267}"/>
              </a:ext>
            </a:extLst>
          </p:cNvPr>
          <p:cNvSpPr txBox="1"/>
          <p:nvPr/>
        </p:nvSpPr>
        <p:spPr>
          <a:xfrm>
            <a:off x="4727408" y="2285878"/>
            <a:ext cx="6079648" cy="3970318"/>
          </a:xfrm>
          <a:prstGeom prst="rect">
            <a:avLst/>
          </a:prstGeom>
          <a:noFill/>
        </p:spPr>
        <p:txBody>
          <a:bodyPr wrap="square" rtlCol="0">
            <a:spAutoFit/>
          </a:bodyPr>
          <a:lstStyle/>
          <a:p>
            <a:r>
              <a:rPr lang="en-GB" sz="2800" b="1" i="0" dirty="0">
                <a:solidFill>
                  <a:schemeClr val="bg1"/>
                </a:solidFill>
                <a:effectLst/>
                <a:latin typeface="Arial" panose="020B0604020202020204" pitchFamily="34" charset="0"/>
                <a:cs typeface="Arial" panose="020B0604020202020204" pitchFamily="34" charset="0"/>
              </a:rPr>
              <a:t>Visit four world-class attractions at the heart of maritime Greenwich in a UNESCO World Heritage Site for a fraction of the usual price. </a:t>
            </a:r>
          </a:p>
          <a:p>
            <a:endParaRPr lang="en-GB" sz="2800" b="1" i="0" dirty="0">
              <a:solidFill>
                <a:schemeClr val="bg1"/>
              </a:solidFill>
              <a:effectLst/>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sz="2800" b="1" i="0" dirty="0">
                <a:solidFill>
                  <a:schemeClr val="bg1"/>
                </a:solidFill>
                <a:effectLst/>
                <a:latin typeface="Arial" panose="020B0604020202020204" pitchFamily="34" charset="0"/>
                <a:cs typeface="Arial" panose="020B0604020202020204" pitchFamily="34" charset="0"/>
              </a:rPr>
              <a:t>National Maritime Museum</a:t>
            </a:r>
          </a:p>
          <a:p>
            <a:pPr marL="285750" indent="-285750" algn="l">
              <a:buFont typeface="Arial" panose="020B0604020202020204" pitchFamily="34" charset="0"/>
              <a:buChar char="•"/>
            </a:pPr>
            <a:r>
              <a:rPr lang="en-GB" sz="2800" b="1" dirty="0">
                <a:solidFill>
                  <a:schemeClr val="bg1"/>
                </a:solidFill>
                <a:latin typeface="Arial" panose="020B0604020202020204" pitchFamily="34" charset="0"/>
                <a:cs typeface="Arial" panose="020B0604020202020204" pitchFamily="34" charset="0"/>
              </a:rPr>
              <a:t>T</a:t>
            </a:r>
            <a:r>
              <a:rPr lang="en-GB" sz="2800" b="1" i="0" dirty="0">
                <a:solidFill>
                  <a:schemeClr val="bg1"/>
                </a:solidFill>
                <a:effectLst/>
                <a:latin typeface="Arial" panose="020B0604020202020204" pitchFamily="34" charset="0"/>
                <a:cs typeface="Arial" panose="020B0604020202020204" pitchFamily="34" charset="0"/>
              </a:rPr>
              <a:t>he Royal Observatory</a:t>
            </a:r>
          </a:p>
          <a:p>
            <a:pPr marL="285750" indent="-285750" algn="l">
              <a:buFont typeface="Arial" panose="020B0604020202020204" pitchFamily="34" charset="0"/>
              <a:buChar char="•"/>
            </a:pPr>
            <a:r>
              <a:rPr lang="en-GB" sz="2800" b="1" dirty="0">
                <a:solidFill>
                  <a:schemeClr val="bg1"/>
                </a:solidFill>
                <a:effectLst/>
                <a:latin typeface="Arial" panose="020B0604020202020204" pitchFamily="34" charset="0"/>
                <a:cs typeface="Arial" panose="020B0604020202020204" pitchFamily="34" charset="0"/>
              </a:rPr>
              <a:t>Cutty Sark</a:t>
            </a:r>
            <a:endParaRPr lang="en-GB" sz="2800" b="1" dirty="0">
              <a:solidFill>
                <a:schemeClr val="bg1"/>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sz="2800" b="1" i="0" dirty="0">
                <a:solidFill>
                  <a:schemeClr val="bg1"/>
                </a:solidFill>
                <a:effectLst/>
                <a:latin typeface="Arial" panose="020B0604020202020204" pitchFamily="34" charset="0"/>
                <a:cs typeface="Arial" panose="020B0604020202020204" pitchFamily="34" charset="0"/>
              </a:rPr>
              <a:t>Queen’s House</a:t>
            </a:r>
          </a:p>
        </p:txBody>
      </p:sp>
    </p:spTree>
    <p:extLst>
      <p:ext uri="{BB962C8B-B14F-4D97-AF65-F5344CB8AC3E}">
        <p14:creationId xmlns:p14="http://schemas.microsoft.com/office/powerpoint/2010/main" val="1185168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DB1-D99D-0A42-BA7A-78D60F6E3C1A}"/>
              </a:ext>
            </a:extLst>
          </p:cNvPr>
          <p:cNvSpPr/>
          <p:nvPr/>
        </p:nvSpPr>
        <p:spPr>
          <a:xfrm>
            <a:off x="0" y="0"/>
            <a:ext cx="12192000" cy="6858000"/>
          </a:xfrm>
          <a:prstGeom prst="rect">
            <a:avLst/>
          </a:prstGeom>
          <a:solidFill>
            <a:srgbClr val="004E7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510E654-BF20-A74D-AA6F-E3F9EF949022}"/>
              </a:ext>
            </a:extLst>
          </p:cNvPr>
          <p:cNvPicPr>
            <a:picLocks noChangeAspect="1"/>
          </p:cNvPicPr>
          <p:nvPr/>
        </p:nvPicPr>
        <p:blipFill>
          <a:blip r:embed="rId2"/>
          <a:stretch>
            <a:fillRect/>
          </a:stretch>
        </p:blipFill>
        <p:spPr>
          <a:xfrm>
            <a:off x="2718005" y="-13292"/>
            <a:ext cx="9486900" cy="6858000"/>
          </a:xfrm>
          <a:prstGeom prst="rect">
            <a:avLst/>
          </a:prstGeom>
        </p:spPr>
      </p:pic>
      <p:pic>
        <p:nvPicPr>
          <p:cNvPr id="17" name="Picture 16">
            <a:extLst>
              <a:ext uri="{FF2B5EF4-FFF2-40B4-BE49-F238E27FC236}">
                <a16:creationId xmlns:a16="http://schemas.microsoft.com/office/drawing/2014/main" id="{CBF49341-4F67-034C-A28D-927D735A504E}"/>
              </a:ext>
            </a:extLst>
          </p:cNvPr>
          <p:cNvPicPr>
            <a:picLocks noChangeAspect="1"/>
          </p:cNvPicPr>
          <p:nvPr/>
        </p:nvPicPr>
        <p:blipFill>
          <a:blip r:embed="rId3"/>
          <a:stretch>
            <a:fillRect/>
          </a:stretch>
        </p:blipFill>
        <p:spPr>
          <a:xfrm>
            <a:off x="9565956" y="415159"/>
            <a:ext cx="2233914" cy="847347"/>
          </a:xfrm>
          <a:prstGeom prst="rect">
            <a:avLst/>
          </a:prstGeom>
        </p:spPr>
      </p:pic>
      <p:pic>
        <p:nvPicPr>
          <p:cNvPr id="3" name="Picture 2">
            <a:extLst>
              <a:ext uri="{FF2B5EF4-FFF2-40B4-BE49-F238E27FC236}">
                <a16:creationId xmlns:a16="http://schemas.microsoft.com/office/drawing/2014/main" id="{4A7E6088-85ED-4283-8CBC-1AE17A314B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2" y="1677665"/>
            <a:ext cx="12200703" cy="3278939"/>
          </a:xfrm>
          <a:prstGeom prst="rect">
            <a:avLst/>
          </a:prstGeom>
        </p:spPr>
      </p:pic>
    </p:spTree>
    <p:extLst>
      <p:ext uri="{BB962C8B-B14F-4D97-AF65-F5344CB8AC3E}">
        <p14:creationId xmlns:p14="http://schemas.microsoft.com/office/powerpoint/2010/main" val="2696020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DB1-D99D-0A42-BA7A-78D60F6E3C1A}"/>
              </a:ext>
            </a:extLst>
          </p:cNvPr>
          <p:cNvSpPr/>
          <p:nvPr/>
        </p:nvSpPr>
        <p:spPr>
          <a:xfrm>
            <a:off x="0" y="0"/>
            <a:ext cx="12192000" cy="6858000"/>
          </a:xfrm>
          <a:prstGeom prst="rect">
            <a:avLst/>
          </a:prstGeom>
          <a:solidFill>
            <a:srgbClr val="004E7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510E654-BF20-A74D-AA6F-E3F9EF949022}"/>
              </a:ext>
            </a:extLst>
          </p:cNvPr>
          <p:cNvPicPr>
            <a:picLocks noChangeAspect="1"/>
          </p:cNvPicPr>
          <p:nvPr/>
        </p:nvPicPr>
        <p:blipFill>
          <a:blip r:embed="rId2"/>
          <a:stretch>
            <a:fillRect/>
          </a:stretch>
        </p:blipFill>
        <p:spPr>
          <a:xfrm>
            <a:off x="2718005" y="-13292"/>
            <a:ext cx="9486900" cy="6858000"/>
          </a:xfrm>
          <a:prstGeom prst="rect">
            <a:avLst/>
          </a:prstGeom>
        </p:spPr>
      </p:pic>
      <p:pic>
        <p:nvPicPr>
          <p:cNvPr id="17" name="Picture 16">
            <a:extLst>
              <a:ext uri="{FF2B5EF4-FFF2-40B4-BE49-F238E27FC236}">
                <a16:creationId xmlns:a16="http://schemas.microsoft.com/office/drawing/2014/main" id="{CBF49341-4F67-034C-A28D-927D735A504E}"/>
              </a:ext>
            </a:extLst>
          </p:cNvPr>
          <p:cNvPicPr>
            <a:picLocks noChangeAspect="1"/>
          </p:cNvPicPr>
          <p:nvPr/>
        </p:nvPicPr>
        <p:blipFill>
          <a:blip r:embed="rId3"/>
          <a:stretch>
            <a:fillRect/>
          </a:stretch>
        </p:blipFill>
        <p:spPr>
          <a:xfrm>
            <a:off x="9565956" y="415159"/>
            <a:ext cx="2233914" cy="847347"/>
          </a:xfrm>
          <a:prstGeom prst="rect">
            <a:avLst/>
          </a:prstGeom>
        </p:spPr>
      </p:pic>
      <p:sp>
        <p:nvSpPr>
          <p:cNvPr id="7" name="TextBox 6">
            <a:extLst>
              <a:ext uri="{FF2B5EF4-FFF2-40B4-BE49-F238E27FC236}">
                <a16:creationId xmlns:a16="http://schemas.microsoft.com/office/drawing/2014/main" id="{52A57FA2-D216-4948-8596-84F13416012F}"/>
              </a:ext>
            </a:extLst>
          </p:cNvPr>
          <p:cNvSpPr txBox="1"/>
          <p:nvPr/>
        </p:nvSpPr>
        <p:spPr>
          <a:xfrm>
            <a:off x="1144172" y="3270627"/>
            <a:ext cx="9903656" cy="1815882"/>
          </a:xfrm>
          <a:prstGeom prst="rect">
            <a:avLst/>
          </a:prstGeom>
          <a:noFill/>
        </p:spPr>
        <p:txBody>
          <a:bodyPr wrap="square">
            <a:spAutoFit/>
          </a:bodyPr>
          <a:lstStyle/>
          <a:p>
            <a:pPr algn="l"/>
            <a:r>
              <a:rPr lang="en-GB" sz="2800" b="1" i="0" dirty="0">
                <a:solidFill>
                  <a:schemeClr val="bg1"/>
                </a:solidFill>
                <a:effectLst/>
                <a:latin typeface="Arial" panose="020B0604020202020204" pitchFamily="34" charset="0"/>
                <a:cs typeface="Arial" panose="020B0604020202020204" pitchFamily="34" charset="0"/>
              </a:rPr>
              <a:t>Tastecard+ offers HASSRA members exclusive discounts at over 6,500 restaurants nationwide with all venues providing 2 for 1 meals or 50% off food</a:t>
            </a:r>
            <a:r>
              <a:rPr lang="en-GB" sz="2800" b="1" dirty="0">
                <a:solidFill>
                  <a:schemeClr val="bg1"/>
                </a:solidFill>
                <a:latin typeface="Arial" panose="020B0604020202020204" pitchFamily="34" charset="0"/>
                <a:cs typeface="Arial" panose="020B0604020202020204" pitchFamily="34" charset="0"/>
              </a:rPr>
              <a:t>, plus lots of additional retail discounts.</a:t>
            </a:r>
            <a:endParaRPr lang="en-GB" sz="2800" b="1" i="0" dirty="0">
              <a:solidFill>
                <a:schemeClr val="bg1"/>
              </a:solidFill>
              <a:effectLst/>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6D8EA77C-1E63-43FB-9035-12B2D643ED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4172" y="925244"/>
            <a:ext cx="6550641" cy="1420139"/>
          </a:xfrm>
          <a:prstGeom prst="rect">
            <a:avLst/>
          </a:prstGeom>
        </p:spPr>
      </p:pic>
    </p:spTree>
    <p:extLst>
      <p:ext uri="{BB962C8B-B14F-4D97-AF65-F5344CB8AC3E}">
        <p14:creationId xmlns:p14="http://schemas.microsoft.com/office/powerpoint/2010/main" val="3587477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DB1-D99D-0A42-BA7A-78D60F6E3C1A}"/>
              </a:ext>
            </a:extLst>
          </p:cNvPr>
          <p:cNvSpPr/>
          <p:nvPr/>
        </p:nvSpPr>
        <p:spPr>
          <a:xfrm>
            <a:off x="0" y="0"/>
            <a:ext cx="12192000" cy="6858000"/>
          </a:xfrm>
          <a:prstGeom prst="rect">
            <a:avLst/>
          </a:prstGeom>
          <a:solidFill>
            <a:srgbClr val="004E7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4510E654-BF20-A74D-AA6F-E3F9EF949022}"/>
              </a:ext>
            </a:extLst>
          </p:cNvPr>
          <p:cNvPicPr>
            <a:picLocks noChangeAspect="1"/>
          </p:cNvPicPr>
          <p:nvPr/>
        </p:nvPicPr>
        <p:blipFill>
          <a:blip r:embed="rId2"/>
          <a:stretch>
            <a:fillRect/>
          </a:stretch>
        </p:blipFill>
        <p:spPr>
          <a:xfrm>
            <a:off x="2705100" y="0"/>
            <a:ext cx="9486900" cy="6858000"/>
          </a:xfrm>
          <a:prstGeom prst="rect">
            <a:avLst/>
          </a:prstGeom>
        </p:spPr>
      </p:pic>
      <p:pic>
        <p:nvPicPr>
          <p:cNvPr id="17" name="Picture 16">
            <a:extLst>
              <a:ext uri="{FF2B5EF4-FFF2-40B4-BE49-F238E27FC236}">
                <a16:creationId xmlns:a16="http://schemas.microsoft.com/office/drawing/2014/main" id="{CBF49341-4F67-034C-A28D-927D735A504E}"/>
              </a:ext>
            </a:extLst>
          </p:cNvPr>
          <p:cNvPicPr>
            <a:picLocks noChangeAspect="1"/>
          </p:cNvPicPr>
          <p:nvPr/>
        </p:nvPicPr>
        <p:blipFill>
          <a:blip r:embed="rId3"/>
          <a:stretch>
            <a:fillRect/>
          </a:stretch>
        </p:blipFill>
        <p:spPr>
          <a:xfrm>
            <a:off x="9565956" y="415159"/>
            <a:ext cx="2233914" cy="847347"/>
          </a:xfrm>
          <a:prstGeom prst="rect">
            <a:avLst/>
          </a:prstGeom>
        </p:spPr>
      </p:pic>
      <p:sp>
        <p:nvSpPr>
          <p:cNvPr id="2" name="TextBox 1">
            <a:extLst>
              <a:ext uri="{FF2B5EF4-FFF2-40B4-BE49-F238E27FC236}">
                <a16:creationId xmlns:a16="http://schemas.microsoft.com/office/drawing/2014/main" id="{772F818D-0340-4A9D-96E7-B442955F25D9}"/>
              </a:ext>
            </a:extLst>
          </p:cNvPr>
          <p:cNvSpPr txBox="1"/>
          <p:nvPr/>
        </p:nvSpPr>
        <p:spPr>
          <a:xfrm>
            <a:off x="158112" y="967150"/>
            <a:ext cx="9407844" cy="5293757"/>
          </a:xfrm>
          <a:prstGeom prst="rect">
            <a:avLst/>
          </a:prstGeom>
          <a:noFill/>
        </p:spPr>
        <p:txBody>
          <a:bodyPr wrap="square" rtlCol="0">
            <a:spAutoFit/>
          </a:bodyPr>
          <a:lstStyle/>
          <a:p>
            <a:pPr marL="342900" indent="-342900">
              <a:buFont typeface="Arial" panose="020B0604020202020204" pitchFamily="34" charset="0"/>
              <a:buChar char="•"/>
            </a:pPr>
            <a:r>
              <a:rPr lang="en-US" sz="2600" dirty="0">
                <a:solidFill>
                  <a:schemeClr val="bg1"/>
                </a:solidFill>
                <a:latin typeface="Arial" panose="020B0604020202020204" pitchFamily="34" charset="0"/>
                <a:cs typeface="Arial" panose="020B0604020202020204" pitchFamily="34" charset="0"/>
              </a:rPr>
              <a:t>HASSRA is a vibrant Sports and Social with 60,000 members, including past, present and retired staff members.</a:t>
            </a:r>
          </a:p>
          <a:p>
            <a:pPr marL="342900" indent="-342900">
              <a:buFont typeface="Arial" panose="020B0604020202020204" pitchFamily="34" charset="0"/>
              <a:buChar char="•"/>
            </a:pPr>
            <a:endParaRPr lang="en-US" sz="26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600" dirty="0">
                <a:solidFill>
                  <a:schemeClr val="bg1"/>
                </a:solidFill>
                <a:latin typeface="Arial" panose="020B0604020202020204" pitchFamily="34" charset="0"/>
                <a:cs typeface="Arial" panose="020B0604020202020204" pitchFamily="34" charset="0"/>
              </a:rPr>
              <a:t>With a National team, 12 regions and over 300 local clubs there is plenty for you to enjoy.</a:t>
            </a:r>
          </a:p>
          <a:p>
            <a:pPr marL="342900" indent="-342900">
              <a:buFont typeface="Arial" panose="020B0604020202020204" pitchFamily="34" charset="0"/>
              <a:buChar char="•"/>
            </a:pPr>
            <a:endParaRPr lang="en-US" sz="26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600" dirty="0">
                <a:solidFill>
                  <a:schemeClr val="bg1"/>
                </a:solidFill>
                <a:latin typeface="Arial" panose="020B0604020202020204" pitchFamily="34" charset="0"/>
                <a:cs typeface="Arial" panose="020B0604020202020204" pitchFamily="34" charset="0"/>
              </a:rPr>
              <a:t>HASSRA offers an extensive array of sporting, recreational and cultural activities, as well as a valuable package of discounts and membership benefits.</a:t>
            </a:r>
          </a:p>
          <a:p>
            <a:pPr marL="342900" indent="-342900">
              <a:buFont typeface="Arial" panose="020B0604020202020204" pitchFamily="34" charset="0"/>
              <a:buChar char="•"/>
            </a:pPr>
            <a:endParaRPr lang="en-US" sz="2600" dirty="0">
              <a:solidFill>
                <a:srgbClr val="92D05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600" dirty="0">
                <a:solidFill>
                  <a:schemeClr val="bg1"/>
                </a:solidFill>
                <a:latin typeface="Arial" panose="020B0604020202020204" pitchFamily="34" charset="0"/>
                <a:cs typeface="Arial" panose="020B0604020202020204" pitchFamily="34" charset="0"/>
              </a:rPr>
              <a:t>Monthly lottery draw with £55,000 in cash prizes.</a:t>
            </a:r>
          </a:p>
          <a:p>
            <a:pPr marL="342900" indent="-342900">
              <a:buFont typeface="Arial" panose="020B0604020202020204" pitchFamily="34" charset="0"/>
              <a:buChar char="•"/>
            </a:pPr>
            <a:endParaRPr lang="en-US" sz="26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600" dirty="0">
                <a:solidFill>
                  <a:schemeClr val="bg1"/>
                </a:solidFill>
                <a:latin typeface="Arial" panose="020B0604020202020204" pitchFamily="34" charset="0"/>
                <a:cs typeface="Arial" panose="020B0604020202020204" pitchFamily="34" charset="0"/>
              </a:rPr>
              <a:t>Weekend festivals featuring a variety of sports and activities.</a:t>
            </a:r>
          </a:p>
        </p:txBody>
      </p:sp>
    </p:spTree>
    <p:extLst>
      <p:ext uri="{BB962C8B-B14F-4D97-AF65-F5344CB8AC3E}">
        <p14:creationId xmlns:p14="http://schemas.microsoft.com/office/powerpoint/2010/main" val="1565657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DB1-D99D-0A42-BA7A-78D60F6E3C1A}"/>
              </a:ext>
            </a:extLst>
          </p:cNvPr>
          <p:cNvSpPr/>
          <p:nvPr/>
        </p:nvSpPr>
        <p:spPr>
          <a:xfrm>
            <a:off x="0" y="0"/>
            <a:ext cx="12192000" cy="6858000"/>
          </a:xfrm>
          <a:prstGeom prst="rect">
            <a:avLst/>
          </a:prstGeom>
          <a:solidFill>
            <a:srgbClr val="004E7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510E654-BF20-A74D-AA6F-E3F9EF949022}"/>
              </a:ext>
            </a:extLst>
          </p:cNvPr>
          <p:cNvPicPr>
            <a:picLocks noChangeAspect="1"/>
          </p:cNvPicPr>
          <p:nvPr/>
        </p:nvPicPr>
        <p:blipFill>
          <a:blip r:embed="rId2"/>
          <a:stretch>
            <a:fillRect/>
          </a:stretch>
        </p:blipFill>
        <p:spPr>
          <a:xfrm>
            <a:off x="2718005" y="-13292"/>
            <a:ext cx="9486900" cy="6858000"/>
          </a:xfrm>
          <a:prstGeom prst="rect">
            <a:avLst/>
          </a:prstGeom>
        </p:spPr>
      </p:pic>
      <p:pic>
        <p:nvPicPr>
          <p:cNvPr id="17" name="Picture 16">
            <a:extLst>
              <a:ext uri="{FF2B5EF4-FFF2-40B4-BE49-F238E27FC236}">
                <a16:creationId xmlns:a16="http://schemas.microsoft.com/office/drawing/2014/main" id="{CBF49341-4F67-034C-A28D-927D735A504E}"/>
              </a:ext>
            </a:extLst>
          </p:cNvPr>
          <p:cNvPicPr>
            <a:picLocks noChangeAspect="1"/>
          </p:cNvPicPr>
          <p:nvPr/>
        </p:nvPicPr>
        <p:blipFill>
          <a:blip r:embed="rId3"/>
          <a:stretch>
            <a:fillRect/>
          </a:stretch>
        </p:blipFill>
        <p:spPr>
          <a:xfrm>
            <a:off x="9565956" y="415159"/>
            <a:ext cx="2233914" cy="847347"/>
          </a:xfrm>
          <a:prstGeom prst="rect">
            <a:avLst/>
          </a:prstGeom>
        </p:spPr>
      </p:pic>
      <p:pic>
        <p:nvPicPr>
          <p:cNvPr id="3" name="Picture 2">
            <a:extLst>
              <a:ext uri="{FF2B5EF4-FFF2-40B4-BE49-F238E27FC236}">
                <a16:creationId xmlns:a16="http://schemas.microsoft.com/office/drawing/2014/main" id="{38AB2460-72D5-406C-9CE1-EE02C8B589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77665"/>
            <a:ext cx="12211265" cy="3651342"/>
          </a:xfrm>
          <a:prstGeom prst="rect">
            <a:avLst/>
          </a:prstGeom>
        </p:spPr>
      </p:pic>
    </p:spTree>
    <p:extLst>
      <p:ext uri="{BB962C8B-B14F-4D97-AF65-F5344CB8AC3E}">
        <p14:creationId xmlns:p14="http://schemas.microsoft.com/office/powerpoint/2010/main" val="307526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DB1-D99D-0A42-BA7A-78D60F6E3C1A}"/>
              </a:ext>
            </a:extLst>
          </p:cNvPr>
          <p:cNvSpPr/>
          <p:nvPr/>
        </p:nvSpPr>
        <p:spPr>
          <a:xfrm>
            <a:off x="0" y="0"/>
            <a:ext cx="12192000" cy="6858000"/>
          </a:xfrm>
          <a:prstGeom prst="rect">
            <a:avLst/>
          </a:prstGeom>
          <a:solidFill>
            <a:srgbClr val="004E7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510E654-BF20-A74D-AA6F-E3F9EF949022}"/>
              </a:ext>
            </a:extLst>
          </p:cNvPr>
          <p:cNvPicPr>
            <a:picLocks noChangeAspect="1"/>
          </p:cNvPicPr>
          <p:nvPr/>
        </p:nvPicPr>
        <p:blipFill>
          <a:blip r:embed="rId2"/>
          <a:stretch>
            <a:fillRect/>
          </a:stretch>
        </p:blipFill>
        <p:spPr>
          <a:xfrm>
            <a:off x="2705100" y="0"/>
            <a:ext cx="9486900" cy="6858000"/>
          </a:xfrm>
          <a:prstGeom prst="rect">
            <a:avLst/>
          </a:prstGeom>
        </p:spPr>
      </p:pic>
      <p:pic>
        <p:nvPicPr>
          <p:cNvPr id="17" name="Picture 16">
            <a:extLst>
              <a:ext uri="{FF2B5EF4-FFF2-40B4-BE49-F238E27FC236}">
                <a16:creationId xmlns:a16="http://schemas.microsoft.com/office/drawing/2014/main" id="{CBF49341-4F67-034C-A28D-927D735A504E}"/>
              </a:ext>
            </a:extLst>
          </p:cNvPr>
          <p:cNvPicPr>
            <a:picLocks noChangeAspect="1"/>
          </p:cNvPicPr>
          <p:nvPr/>
        </p:nvPicPr>
        <p:blipFill>
          <a:blip r:embed="rId3"/>
          <a:stretch>
            <a:fillRect/>
          </a:stretch>
        </p:blipFill>
        <p:spPr>
          <a:xfrm>
            <a:off x="9565956" y="415159"/>
            <a:ext cx="2233914" cy="847347"/>
          </a:xfrm>
          <a:prstGeom prst="rect">
            <a:avLst/>
          </a:prstGeom>
        </p:spPr>
      </p:pic>
      <p:pic>
        <p:nvPicPr>
          <p:cNvPr id="6" name="Picture 5">
            <a:extLst>
              <a:ext uri="{FF2B5EF4-FFF2-40B4-BE49-F238E27FC236}">
                <a16:creationId xmlns:a16="http://schemas.microsoft.com/office/drawing/2014/main" id="{5F018A3B-C8C2-4411-9119-269842F0E1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2137" y="3470321"/>
            <a:ext cx="2290619" cy="2101097"/>
          </a:xfrm>
          <a:prstGeom prst="rect">
            <a:avLst/>
          </a:prstGeom>
        </p:spPr>
      </p:pic>
      <p:sp>
        <p:nvSpPr>
          <p:cNvPr id="9" name="TextBox 8">
            <a:extLst>
              <a:ext uri="{FF2B5EF4-FFF2-40B4-BE49-F238E27FC236}">
                <a16:creationId xmlns:a16="http://schemas.microsoft.com/office/drawing/2014/main" id="{1223E3C0-02F8-4F1C-83F0-881B609451F6}"/>
              </a:ext>
            </a:extLst>
          </p:cNvPr>
          <p:cNvSpPr txBox="1"/>
          <p:nvPr/>
        </p:nvSpPr>
        <p:spPr>
          <a:xfrm>
            <a:off x="858054" y="838832"/>
            <a:ext cx="8315772" cy="5262979"/>
          </a:xfrm>
          <a:prstGeom prst="rect">
            <a:avLst/>
          </a:prstGeom>
          <a:noFill/>
        </p:spPr>
        <p:txBody>
          <a:bodyPr wrap="square">
            <a:spAutoFit/>
          </a:bodyPr>
          <a:lstStyle/>
          <a:p>
            <a:r>
              <a:rPr lang="en-US" sz="2800" b="1" dirty="0">
                <a:solidFill>
                  <a:schemeClr val="bg1"/>
                </a:solidFill>
                <a:latin typeface="Arial" panose="020B0604020202020204" pitchFamily="34" charset="0"/>
                <a:cs typeface="Arial" panose="020B0604020202020204" pitchFamily="34" charset="0"/>
              </a:rPr>
              <a:t>Join the HASSRA Lottery for a chance to win one of 65 monthly prizes worth £55k ! </a:t>
            </a:r>
          </a:p>
          <a:p>
            <a:endParaRPr lang="en-US" sz="2800" b="1"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b="1" dirty="0">
                <a:solidFill>
                  <a:schemeClr val="bg1"/>
                </a:solidFill>
                <a:latin typeface="Arial" panose="020B0604020202020204" pitchFamily="34" charset="0"/>
                <a:cs typeface="Arial" panose="020B0604020202020204" pitchFamily="34" charset="0"/>
              </a:rPr>
              <a:t>£12,500 top prize</a:t>
            </a:r>
          </a:p>
          <a:p>
            <a:pPr marL="285750" indent="-285750">
              <a:buFont typeface="Arial" panose="020B0604020202020204" pitchFamily="34" charset="0"/>
              <a:buChar char="•"/>
            </a:pPr>
            <a:endParaRPr lang="en-US" sz="2800" b="1"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b="1" dirty="0">
                <a:solidFill>
                  <a:schemeClr val="bg1"/>
                </a:solidFill>
                <a:latin typeface="Arial" panose="020B0604020202020204" pitchFamily="34" charset="0"/>
                <a:cs typeface="Arial" panose="020B0604020202020204" pitchFamily="34" charset="0"/>
              </a:rPr>
              <a:t>£2,500 x 4</a:t>
            </a:r>
          </a:p>
          <a:p>
            <a:pPr marL="285750" indent="-285750">
              <a:buFont typeface="Arial" panose="020B0604020202020204" pitchFamily="34" charset="0"/>
              <a:buChar char="•"/>
            </a:pPr>
            <a:endParaRPr lang="en-US" sz="2800" b="1"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b="1" dirty="0">
                <a:solidFill>
                  <a:schemeClr val="bg1"/>
                </a:solidFill>
                <a:latin typeface="Arial" panose="020B0604020202020204" pitchFamily="34" charset="0"/>
                <a:cs typeface="Arial" panose="020B0604020202020204" pitchFamily="34" charset="0"/>
              </a:rPr>
              <a:t>£500 x 25</a:t>
            </a:r>
          </a:p>
          <a:p>
            <a:pPr marL="285750" indent="-285750">
              <a:buFont typeface="Arial" panose="020B0604020202020204" pitchFamily="34" charset="0"/>
              <a:buChar char="•"/>
            </a:pPr>
            <a:endParaRPr lang="en-US" sz="2800" b="1"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b="1" dirty="0">
                <a:solidFill>
                  <a:schemeClr val="bg1"/>
                </a:solidFill>
                <a:latin typeface="Arial" panose="020B0604020202020204" pitchFamily="34" charset="0"/>
                <a:cs typeface="Arial" panose="020B0604020202020204" pitchFamily="34" charset="0"/>
              </a:rPr>
              <a:t>£250 x 20</a:t>
            </a:r>
          </a:p>
          <a:p>
            <a:endParaRPr lang="en-US" sz="2800" b="1" dirty="0">
              <a:solidFill>
                <a:schemeClr val="bg1"/>
              </a:solidFill>
              <a:latin typeface="Arial" panose="020B0604020202020204" pitchFamily="34" charset="0"/>
              <a:cs typeface="Arial" panose="020B0604020202020204" pitchFamily="34" charset="0"/>
            </a:endParaRPr>
          </a:p>
          <a:p>
            <a:r>
              <a:rPr lang="en-US" sz="2800" b="1" dirty="0">
                <a:solidFill>
                  <a:schemeClr val="bg1"/>
                </a:solidFill>
                <a:latin typeface="Arial" panose="020B0604020202020204" pitchFamily="34" charset="0"/>
                <a:cs typeface="Arial" panose="020B0604020202020204" pitchFamily="34" charset="0"/>
              </a:rPr>
              <a:t>Tickets cost just £1.00!</a:t>
            </a:r>
          </a:p>
        </p:txBody>
      </p:sp>
    </p:spTree>
    <p:extLst>
      <p:ext uri="{BB962C8B-B14F-4D97-AF65-F5344CB8AC3E}">
        <p14:creationId xmlns:p14="http://schemas.microsoft.com/office/powerpoint/2010/main" val="3433622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DB1-D99D-0A42-BA7A-78D60F6E3C1A}"/>
              </a:ext>
            </a:extLst>
          </p:cNvPr>
          <p:cNvSpPr/>
          <p:nvPr/>
        </p:nvSpPr>
        <p:spPr>
          <a:xfrm>
            <a:off x="0" y="0"/>
            <a:ext cx="12192000" cy="6858000"/>
          </a:xfrm>
          <a:prstGeom prst="rect">
            <a:avLst/>
          </a:prstGeom>
          <a:solidFill>
            <a:srgbClr val="004E7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510E654-BF20-A74D-AA6F-E3F9EF949022}"/>
              </a:ext>
            </a:extLst>
          </p:cNvPr>
          <p:cNvPicPr>
            <a:picLocks noChangeAspect="1"/>
          </p:cNvPicPr>
          <p:nvPr/>
        </p:nvPicPr>
        <p:blipFill>
          <a:blip r:embed="rId2"/>
          <a:stretch>
            <a:fillRect/>
          </a:stretch>
        </p:blipFill>
        <p:spPr>
          <a:xfrm>
            <a:off x="2705100" y="0"/>
            <a:ext cx="9486900" cy="6858000"/>
          </a:xfrm>
          <a:prstGeom prst="rect">
            <a:avLst/>
          </a:prstGeom>
        </p:spPr>
      </p:pic>
      <p:pic>
        <p:nvPicPr>
          <p:cNvPr id="17" name="Picture 16">
            <a:extLst>
              <a:ext uri="{FF2B5EF4-FFF2-40B4-BE49-F238E27FC236}">
                <a16:creationId xmlns:a16="http://schemas.microsoft.com/office/drawing/2014/main" id="{CBF49341-4F67-034C-A28D-927D735A504E}"/>
              </a:ext>
            </a:extLst>
          </p:cNvPr>
          <p:cNvPicPr>
            <a:picLocks noChangeAspect="1"/>
          </p:cNvPicPr>
          <p:nvPr/>
        </p:nvPicPr>
        <p:blipFill>
          <a:blip r:embed="rId3"/>
          <a:stretch>
            <a:fillRect/>
          </a:stretch>
        </p:blipFill>
        <p:spPr>
          <a:xfrm>
            <a:off x="9565956" y="415159"/>
            <a:ext cx="2233914" cy="847347"/>
          </a:xfrm>
          <a:prstGeom prst="rect">
            <a:avLst/>
          </a:prstGeom>
        </p:spPr>
      </p:pic>
      <p:sp>
        <p:nvSpPr>
          <p:cNvPr id="9" name="TextBox 8">
            <a:extLst>
              <a:ext uri="{FF2B5EF4-FFF2-40B4-BE49-F238E27FC236}">
                <a16:creationId xmlns:a16="http://schemas.microsoft.com/office/drawing/2014/main" id="{79D60F94-4462-4CC1-ACB2-0B12E3E11479}"/>
              </a:ext>
            </a:extLst>
          </p:cNvPr>
          <p:cNvSpPr txBox="1"/>
          <p:nvPr/>
        </p:nvSpPr>
        <p:spPr>
          <a:xfrm>
            <a:off x="372793" y="2443112"/>
            <a:ext cx="10614073" cy="646331"/>
          </a:xfrm>
          <a:prstGeom prst="rect">
            <a:avLst/>
          </a:prstGeom>
          <a:noFill/>
        </p:spPr>
        <p:txBody>
          <a:bodyPr wrap="square">
            <a:spAutoFit/>
          </a:bodyPr>
          <a:lstStyle/>
          <a:p>
            <a:endParaRPr lang="en-US" sz="3600" b="1"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C7ADEF54-3822-4F9B-983E-54285CF8F4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3262" y="3758565"/>
            <a:ext cx="3546392" cy="2367217"/>
          </a:xfrm>
          <a:prstGeom prst="rect">
            <a:avLst/>
          </a:prstGeom>
        </p:spPr>
      </p:pic>
      <p:pic>
        <p:nvPicPr>
          <p:cNvPr id="12" name="Picture 11">
            <a:extLst>
              <a:ext uri="{FF2B5EF4-FFF2-40B4-BE49-F238E27FC236}">
                <a16:creationId xmlns:a16="http://schemas.microsoft.com/office/drawing/2014/main" id="{216CAC15-C6D3-4851-B7F7-B6D4DF82AE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2804" y="3773295"/>
            <a:ext cx="3147141" cy="2352487"/>
          </a:xfrm>
          <a:prstGeom prst="rect">
            <a:avLst/>
          </a:prstGeom>
        </p:spPr>
      </p:pic>
      <p:pic>
        <p:nvPicPr>
          <p:cNvPr id="15" name="Picture 14">
            <a:extLst>
              <a:ext uri="{FF2B5EF4-FFF2-40B4-BE49-F238E27FC236}">
                <a16:creationId xmlns:a16="http://schemas.microsoft.com/office/drawing/2014/main" id="{D5E23583-2425-4047-925B-2314DBDA95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3095" y="3768558"/>
            <a:ext cx="3546392" cy="2365741"/>
          </a:xfrm>
          <a:prstGeom prst="rect">
            <a:avLst/>
          </a:prstGeom>
        </p:spPr>
      </p:pic>
      <p:pic>
        <p:nvPicPr>
          <p:cNvPr id="18" name="Picture 17">
            <a:extLst>
              <a:ext uri="{FF2B5EF4-FFF2-40B4-BE49-F238E27FC236}">
                <a16:creationId xmlns:a16="http://schemas.microsoft.com/office/drawing/2014/main" id="{BC81F98D-849F-4FD4-8AD5-DD71C4238F1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3095" y="723703"/>
            <a:ext cx="3546392" cy="2365740"/>
          </a:xfrm>
          <a:prstGeom prst="rect">
            <a:avLst/>
          </a:prstGeom>
        </p:spPr>
      </p:pic>
      <p:sp>
        <p:nvSpPr>
          <p:cNvPr id="5" name="TextBox 4">
            <a:extLst>
              <a:ext uri="{FF2B5EF4-FFF2-40B4-BE49-F238E27FC236}">
                <a16:creationId xmlns:a16="http://schemas.microsoft.com/office/drawing/2014/main" id="{84740282-4DF2-4717-BA9D-1B8A2D83B427}"/>
              </a:ext>
            </a:extLst>
          </p:cNvPr>
          <p:cNvSpPr txBox="1"/>
          <p:nvPr/>
        </p:nvSpPr>
        <p:spPr>
          <a:xfrm>
            <a:off x="4880062" y="924759"/>
            <a:ext cx="3884110" cy="1754326"/>
          </a:xfrm>
          <a:prstGeom prst="rect">
            <a:avLst/>
          </a:prstGeom>
          <a:noFill/>
        </p:spPr>
        <p:txBody>
          <a:bodyPr wrap="square" rtlCol="0">
            <a:spAutoFit/>
          </a:bodyPr>
          <a:lstStyle/>
          <a:p>
            <a:r>
              <a:rPr lang="en-GB" sz="5400" b="1" dirty="0">
                <a:solidFill>
                  <a:schemeClr val="bg1"/>
                </a:solidFill>
                <a:latin typeface="Arial" panose="020B0604020202020204" pitchFamily="34" charset="0"/>
                <a:cs typeface="Arial" panose="020B0604020202020204" pitchFamily="34" charset="0"/>
              </a:rPr>
              <a:t> Festivals and Events</a:t>
            </a:r>
          </a:p>
        </p:txBody>
      </p:sp>
    </p:spTree>
    <p:extLst>
      <p:ext uri="{BB962C8B-B14F-4D97-AF65-F5344CB8AC3E}">
        <p14:creationId xmlns:p14="http://schemas.microsoft.com/office/powerpoint/2010/main" val="579135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DB1-D99D-0A42-BA7A-78D60F6E3C1A}"/>
              </a:ext>
            </a:extLst>
          </p:cNvPr>
          <p:cNvSpPr/>
          <p:nvPr/>
        </p:nvSpPr>
        <p:spPr>
          <a:xfrm>
            <a:off x="0" y="0"/>
            <a:ext cx="12192000" cy="6858000"/>
          </a:xfrm>
          <a:prstGeom prst="rect">
            <a:avLst/>
          </a:prstGeom>
          <a:solidFill>
            <a:srgbClr val="004E7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510E654-BF20-A74D-AA6F-E3F9EF949022}"/>
              </a:ext>
            </a:extLst>
          </p:cNvPr>
          <p:cNvPicPr>
            <a:picLocks noChangeAspect="1"/>
          </p:cNvPicPr>
          <p:nvPr/>
        </p:nvPicPr>
        <p:blipFill>
          <a:blip r:embed="rId2"/>
          <a:stretch>
            <a:fillRect/>
          </a:stretch>
        </p:blipFill>
        <p:spPr>
          <a:xfrm>
            <a:off x="2718005" y="-13292"/>
            <a:ext cx="9486900" cy="6858000"/>
          </a:xfrm>
          <a:prstGeom prst="rect">
            <a:avLst/>
          </a:prstGeom>
        </p:spPr>
      </p:pic>
      <p:pic>
        <p:nvPicPr>
          <p:cNvPr id="17" name="Picture 16">
            <a:extLst>
              <a:ext uri="{FF2B5EF4-FFF2-40B4-BE49-F238E27FC236}">
                <a16:creationId xmlns:a16="http://schemas.microsoft.com/office/drawing/2014/main" id="{CBF49341-4F67-034C-A28D-927D735A504E}"/>
              </a:ext>
            </a:extLst>
          </p:cNvPr>
          <p:cNvPicPr>
            <a:picLocks noChangeAspect="1"/>
          </p:cNvPicPr>
          <p:nvPr/>
        </p:nvPicPr>
        <p:blipFill>
          <a:blip r:embed="rId3"/>
          <a:stretch>
            <a:fillRect/>
          </a:stretch>
        </p:blipFill>
        <p:spPr>
          <a:xfrm>
            <a:off x="9565956" y="415159"/>
            <a:ext cx="2233914" cy="847347"/>
          </a:xfrm>
          <a:prstGeom prst="rect">
            <a:avLst/>
          </a:prstGeom>
        </p:spPr>
      </p:pic>
      <p:sp>
        <p:nvSpPr>
          <p:cNvPr id="5" name="TextBox 4">
            <a:extLst>
              <a:ext uri="{FF2B5EF4-FFF2-40B4-BE49-F238E27FC236}">
                <a16:creationId xmlns:a16="http://schemas.microsoft.com/office/drawing/2014/main" id="{48939982-C9E3-47C0-9000-2A12B0703E1B}"/>
              </a:ext>
            </a:extLst>
          </p:cNvPr>
          <p:cNvSpPr txBox="1"/>
          <p:nvPr/>
        </p:nvSpPr>
        <p:spPr>
          <a:xfrm flipH="1">
            <a:off x="154467" y="531847"/>
            <a:ext cx="9033720" cy="1200329"/>
          </a:xfrm>
          <a:prstGeom prst="rect">
            <a:avLst/>
          </a:prstGeom>
          <a:noFill/>
        </p:spPr>
        <p:txBody>
          <a:bodyPr wrap="square" rtlCol="0">
            <a:spAutoFit/>
          </a:bodyPr>
          <a:lstStyle/>
          <a:p>
            <a:r>
              <a:rPr lang="en-GB" sz="2400" b="1" dirty="0">
                <a:solidFill>
                  <a:schemeClr val="bg1"/>
                </a:solidFill>
                <a:latin typeface="Arial" panose="020B0604020202020204" pitchFamily="34" charset="0"/>
                <a:cs typeface="Arial" panose="020B0604020202020204" pitchFamily="34" charset="0"/>
              </a:rPr>
              <a:t>HASSRA hosts two weekend festivals each year at the University of Warwick, featuring a diverse range of qualifying events from football to art and netball to photography.</a:t>
            </a:r>
          </a:p>
        </p:txBody>
      </p:sp>
      <p:sp>
        <p:nvSpPr>
          <p:cNvPr id="7" name="TextBox 6">
            <a:extLst>
              <a:ext uri="{FF2B5EF4-FFF2-40B4-BE49-F238E27FC236}">
                <a16:creationId xmlns:a16="http://schemas.microsoft.com/office/drawing/2014/main" id="{A22BAC3E-670D-40F3-9C12-E35F622537F5}"/>
              </a:ext>
            </a:extLst>
          </p:cNvPr>
          <p:cNvSpPr txBox="1"/>
          <p:nvPr/>
        </p:nvSpPr>
        <p:spPr>
          <a:xfrm>
            <a:off x="154467" y="2048898"/>
            <a:ext cx="9033721" cy="830997"/>
          </a:xfrm>
          <a:prstGeom prst="rect">
            <a:avLst/>
          </a:prstGeom>
          <a:noFill/>
        </p:spPr>
        <p:txBody>
          <a:bodyPr wrap="square" rtlCol="0">
            <a:spAutoFit/>
          </a:bodyPr>
          <a:lstStyle/>
          <a:p>
            <a:r>
              <a:rPr lang="en-GB" sz="2400" b="1" dirty="0">
                <a:solidFill>
                  <a:schemeClr val="bg1"/>
                </a:solidFill>
                <a:latin typeface="Arial" panose="020B0604020202020204" pitchFamily="34" charset="0"/>
                <a:cs typeface="Arial" panose="020B0604020202020204" pitchFamily="34" charset="0"/>
              </a:rPr>
              <a:t>Travel, accommodation, food and event entry all included, a total package worth £240! </a:t>
            </a:r>
          </a:p>
        </p:txBody>
      </p:sp>
      <p:sp>
        <p:nvSpPr>
          <p:cNvPr id="9" name="TextBox 8">
            <a:extLst>
              <a:ext uri="{FF2B5EF4-FFF2-40B4-BE49-F238E27FC236}">
                <a16:creationId xmlns:a16="http://schemas.microsoft.com/office/drawing/2014/main" id="{EF7A0DE3-39E9-4A08-AF02-F2AE3251CA96}"/>
              </a:ext>
            </a:extLst>
          </p:cNvPr>
          <p:cNvSpPr txBox="1"/>
          <p:nvPr/>
        </p:nvSpPr>
        <p:spPr>
          <a:xfrm flipH="1">
            <a:off x="154466" y="3204873"/>
            <a:ext cx="11254431" cy="830997"/>
          </a:xfrm>
          <a:prstGeom prst="rect">
            <a:avLst/>
          </a:prstGeom>
          <a:noFill/>
        </p:spPr>
        <p:txBody>
          <a:bodyPr wrap="square" rtlCol="0">
            <a:spAutoFit/>
          </a:bodyPr>
          <a:lstStyle/>
          <a:p>
            <a:r>
              <a:rPr lang="en-GB" sz="2400" b="1" dirty="0">
                <a:solidFill>
                  <a:schemeClr val="bg1"/>
                </a:solidFill>
                <a:latin typeface="Arial" panose="020B0604020202020204" pitchFamily="34" charset="0"/>
                <a:cs typeface="Arial" panose="020B0604020202020204" pitchFamily="34" charset="0"/>
              </a:rPr>
              <a:t>It also offers a great opportunity for members to volunteer and become part of our Festival Team.</a:t>
            </a:r>
          </a:p>
        </p:txBody>
      </p:sp>
      <p:sp>
        <p:nvSpPr>
          <p:cNvPr id="10" name="TextBox 9">
            <a:extLst>
              <a:ext uri="{FF2B5EF4-FFF2-40B4-BE49-F238E27FC236}">
                <a16:creationId xmlns:a16="http://schemas.microsoft.com/office/drawing/2014/main" id="{544CDAB4-0779-4374-A17F-FEB634B50504}"/>
              </a:ext>
            </a:extLst>
          </p:cNvPr>
          <p:cNvSpPr txBox="1"/>
          <p:nvPr/>
        </p:nvSpPr>
        <p:spPr>
          <a:xfrm flipH="1">
            <a:off x="154466" y="4352592"/>
            <a:ext cx="11645404" cy="830997"/>
          </a:xfrm>
          <a:prstGeom prst="rect">
            <a:avLst/>
          </a:prstGeom>
          <a:noFill/>
        </p:spPr>
        <p:txBody>
          <a:bodyPr wrap="square" rtlCol="0">
            <a:spAutoFit/>
          </a:bodyPr>
          <a:lstStyle/>
          <a:p>
            <a:r>
              <a:rPr lang="en-GB" sz="2400" b="1" dirty="0">
                <a:solidFill>
                  <a:schemeClr val="bg1"/>
                </a:solidFill>
                <a:latin typeface="Arial" panose="020B0604020202020204" pitchFamily="34" charset="0"/>
                <a:cs typeface="Arial" panose="020B0604020202020204" pitchFamily="34" charset="0"/>
              </a:rPr>
              <a:t>As well as the festivals HASSRA offers a wide range of sporting events and activities that you can take part in nationally, regionally or locally.</a:t>
            </a:r>
          </a:p>
        </p:txBody>
      </p:sp>
      <p:sp>
        <p:nvSpPr>
          <p:cNvPr id="11" name="TextBox 10">
            <a:extLst>
              <a:ext uri="{FF2B5EF4-FFF2-40B4-BE49-F238E27FC236}">
                <a16:creationId xmlns:a16="http://schemas.microsoft.com/office/drawing/2014/main" id="{5EDE0FF9-05EB-4C05-B3BD-E8589FD1832A}"/>
              </a:ext>
            </a:extLst>
          </p:cNvPr>
          <p:cNvSpPr txBox="1"/>
          <p:nvPr/>
        </p:nvSpPr>
        <p:spPr>
          <a:xfrm flipH="1">
            <a:off x="180396" y="5508567"/>
            <a:ext cx="11831207" cy="830997"/>
          </a:xfrm>
          <a:prstGeom prst="rect">
            <a:avLst/>
          </a:prstGeom>
          <a:noFill/>
        </p:spPr>
        <p:txBody>
          <a:bodyPr wrap="square" rtlCol="0">
            <a:spAutoFit/>
          </a:bodyPr>
          <a:lstStyle/>
          <a:p>
            <a:r>
              <a:rPr lang="en-GB" sz="2400" b="1" dirty="0">
                <a:solidFill>
                  <a:schemeClr val="bg1"/>
                </a:solidFill>
                <a:latin typeface="Arial" panose="020B0604020202020204" pitchFamily="34" charset="0"/>
                <a:cs typeface="Arial" panose="020B0604020202020204" pitchFamily="34" charset="0"/>
              </a:rPr>
              <a:t>There are also National Teams in some sports such as Sailing, Tennis &amp; Golf, who compete against other government departments throughout the year. </a:t>
            </a:r>
          </a:p>
        </p:txBody>
      </p:sp>
    </p:spTree>
    <p:extLst>
      <p:ext uri="{BB962C8B-B14F-4D97-AF65-F5344CB8AC3E}">
        <p14:creationId xmlns:p14="http://schemas.microsoft.com/office/powerpoint/2010/main" val="1580354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DB1-D99D-0A42-BA7A-78D60F6E3C1A}"/>
              </a:ext>
            </a:extLst>
          </p:cNvPr>
          <p:cNvSpPr/>
          <p:nvPr/>
        </p:nvSpPr>
        <p:spPr>
          <a:xfrm>
            <a:off x="0" y="0"/>
            <a:ext cx="12192000" cy="6858000"/>
          </a:xfrm>
          <a:prstGeom prst="rect">
            <a:avLst/>
          </a:prstGeom>
          <a:solidFill>
            <a:srgbClr val="004E7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510E654-BF20-A74D-AA6F-E3F9EF949022}"/>
              </a:ext>
            </a:extLst>
          </p:cNvPr>
          <p:cNvPicPr>
            <a:picLocks noChangeAspect="1"/>
          </p:cNvPicPr>
          <p:nvPr/>
        </p:nvPicPr>
        <p:blipFill>
          <a:blip r:embed="rId2"/>
          <a:stretch>
            <a:fillRect/>
          </a:stretch>
        </p:blipFill>
        <p:spPr>
          <a:xfrm>
            <a:off x="2718005" y="-13292"/>
            <a:ext cx="9486900" cy="6858000"/>
          </a:xfrm>
          <a:prstGeom prst="rect">
            <a:avLst/>
          </a:prstGeom>
        </p:spPr>
      </p:pic>
      <p:pic>
        <p:nvPicPr>
          <p:cNvPr id="17" name="Picture 16">
            <a:extLst>
              <a:ext uri="{FF2B5EF4-FFF2-40B4-BE49-F238E27FC236}">
                <a16:creationId xmlns:a16="http://schemas.microsoft.com/office/drawing/2014/main" id="{CBF49341-4F67-034C-A28D-927D735A504E}"/>
              </a:ext>
            </a:extLst>
          </p:cNvPr>
          <p:cNvPicPr>
            <a:picLocks noChangeAspect="1"/>
          </p:cNvPicPr>
          <p:nvPr/>
        </p:nvPicPr>
        <p:blipFill>
          <a:blip r:embed="rId3"/>
          <a:stretch>
            <a:fillRect/>
          </a:stretch>
        </p:blipFill>
        <p:spPr>
          <a:xfrm>
            <a:off x="9565956" y="415159"/>
            <a:ext cx="2233914" cy="847347"/>
          </a:xfrm>
          <a:prstGeom prst="rect">
            <a:avLst/>
          </a:prstGeom>
        </p:spPr>
      </p:pic>
      <p:pic>
        <p:nvPicPr>
          <p:cNvPr id="3" name="Picture 2">
            <a:extLst>
              <a:ext uri="{FF2B5EF4-FFF2-40B4-BE49-F238E27FC236}">
                <a16:creationId xmlns:a16="http://schemas.microsoft.com/office/drawing/2014/main" id="{C2A89A12-C1B7-4DA8-B2A7-CF3839519B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65" y="1677665"/>
            <a:ext cx="12211265" cy="3651342"/>
          </a:xfrm>
          <a:prstGeom prst="rect">
            <a:avLst/>
          </a:prstGeom>
        </p:spPr>
      </p:pic>
    </p:spTree>
    <p:extLst>
      <p:ext uri="{BB962C8B-B14F-4D97-AF65-F5344CB8AC3E}">
        <p14:creationId xmlns:p14="http://schemas.microsoft.com/office/powerpoint/2010/main" val="3969899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DB1-D99D-0A42-BA7A-78D60F6E3C1A}"/>
              </a:ext>
            </a:extLst>
          </p:cNvPr>
          <p:cNvSpPr/>
          <p:nvPr/>
        </p:nvSpPr>
        <p:spPr>
          <a:xfrm>
            <a:off x="0" y="0"/>
            <a:ext cx="12192000" cy="6858000"/>
          </a:xfrm>
          <a:prstGeom prst="rect">
            <a:avLst/>
          </a:prstGeom>
          <a:solidFill>
            <a:srgbClr val="004E7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510E654-BF20-A74D-AA6F-E3F9EF949022}"/>
              </a:ext>
            </a:extLst>
          </p:cNvPr>
          <p:cNvPicPr>
            <a:picLocks noChangeAspect="1"/>
          </p:cNvPicPr>
          <p:nvPr/>
        </p:nvPicPr>
        <p:blipFill>
          <a:blip r:embed="rId2"/>
          <a:stretch>
            <a:fillRect/>
          </a:stretch>
        </p:blipFill>
        <p:spPr>
          <a:xfrm>
            <a:off x="2718005" y="-13292"/>
            <a:ext cx="9486900" cy="6858000"/>
          </a:xfrm>
          <a:prstGeom prst="rect">
            <a:avLst/>
          </a:prstGeom>
        </p:spPr>
      </p:pic>
      <p:pic>
        <p:nvPicPr>
          <p:cNvPr id="17" name="Picture 16">
            <a:extLst>
              <a:ext uri="{FF2B5EF4-FFF2-40B4-BE49-F238E27FC236}">
                <a16:creationId xmlns:a16="http://schemas.microsoft.com/office/drawing/2014/main" id="{CBF49341-4F67-034C-A28D-927D735A504E}"/>
              </a:ext>
            </a:extLst>
          </p:cNvPr>
          <p:cNvPicPr>
            <a:picLocks noChangeAspect="1"/>
          </p:cNvPicPr>
          <p:nvPr/>
        </p:nvPicPr>
        <p:blipFill>
          <a:blip r:embed="rId3"/>
          <a:stretch>
            <a:fillRect/>
          </a:stretch>
        </p:blipFill>
        <p:spPr>
          <a:xfrm>
            <a:off x="9565956" y="415159"/>
            <a:ext cx="2233914" cy="847347"/>
          </a:xfrm>
          <a:prstGeom prst="rect">
            <a:avLst/>
          </a:prstGeom>
        </p:spPr>
      </p:pic>
      <p:sp>
        <p:nvSpPr>
          <p:cNvPr id="7" name="TextBox 6">
            <a:extLst>
              <a:ext uri="{FF2B5EF4-FFF2-40B4-BE49-F238E27FC236}">
                <a16:creationId xmlns:a16="http://schemas.microsoft.com/office/drawing/2014/main" id="{5E6E90A5-C016-4B9D-A438-B4A4E7DB278D}"/>
              </a:ext>
            </a:extLst>
          </p:cNvPr>
          <p:cNvSpPr txBox="1"/>
          <p:nvPr/>
        </p:nvSpPr>
        <p:spPr>
          <a:xfrm>
            <a:off x="437714" y="985200"/>
            <a:ext cx="8736112" cy="4093428"/>
          </a:xfrm>
          <a:prstGeom prst="rect">
            <a:avLst/>
          </a:prstGeom>
          <a:noFill/>
        </p:spPr>
        <p:txBody>
          <a:bodyPr wrap="square">
            <a:spAutoFit/>
          </a:bodyPr>
          <a:lstStyle/>
          <a:p>
            <a:r>
              <a:rPr lang="en-US" sz="2000" b="1" dirty="0">
                <a:solidFill>
                  <a:schemeClr val="bg1"/>
                </a:solidFill>
                <a:latin typeface="Arial" panose="020B0604020202020204" pitchFamily="34" charset="0"/>
                <a:cs typeface="Arial" panose="020B0604020202020204" pitchFamily="34" charset="0"/>
              </a:rPr>
              <a:t>HASSRA can provide financial support to help members achieve their full potential. </a:t>
            </a:r>
          </a:p>
          <a:p>
            <a:endParaRPr lang="en-US" sz="2000" b="1" dirty="0">
              <a:solidFill>
                <a:schemeClr val="bg1"/>
              </a:solidFill>
              <a:latin typeface="Arial" panose="020B0604020202020204" pitchFamily="34" charset="0"/>
              <a:cs typeface="Arial" panose="020B0604020202020204" pitchFamily="34" charset="0"/>
            </a:endParaRPr>
          </a:p>
          <a:p>
            <a:r>
              <a:rPr lang="en-US" sz="2000" b="1" dirty="0">
                <a:solidFill>
                  <a:schemeClr val="bg1"/>
                </a:solidFill>
                <a:latin typeface="Arial" panose="020B0604020202020204" pitchFamily="34" charset="0"/>
                <a:cs typeface="Arial" panose="020B0604020202020204" pitchFamily="34" charset="0"/>
              </a:rPr>
              <a:t>There are three main categories under which you can apply:</a:t>
            </a:r>
          </a:p>
          <a:p>
            <a:endParaRPr lang="en-US" sz="2000" b="1"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dirty="0">
                <a:solidFill>
                  <a:schemeClr val="bg1"/>
                </a:solidFill>
                <a:latin typeface="Arial" panose="020B0604020202020204" pitchFamily="34" charset="0"/>
                <a:cs typeface="Arial" panose="020B0604020202020204" pitchFamily="34" charset="0"/>
              </a:rPr>
              <a:t>Personal development – to serve HASSRA and your local community</a:t>
            </a:r>
          </a:p>
          <a:p>
            <a:pPr marL="285750" indent="-285750">
              <a:buFont typeface="Arial" panose="020B0604020202020204" pitchFamily="34" charset="0"/>
              <a:buChar char="•"/>
            </a:pPr>
            <a:endParaRPr lang="en-US" sz="2000" b="1"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dirty="0">
                <a:solidFill>
                  <a:schemeClr val="bg1"/>
                </a:solidFill>
                <a:latin typeface="Arial" panose="020B0604020202020204" pitchFamily="34" charset="0"/>
                <a:cs typeface="Arial" panose="020B0604020202020204" pitchFamily="34" charset="0"/>
              </a:rPr>
              <a:t>Sport &amp; Leisure  – to develop skills in your chosen sport or activity</a:t>
            </a:r>
          </a:p>
          <a:p>
            <a:endParaRPr lang="en-US" sz="2000" b="1"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dirty="0">
                <a:solidFill>
                  <a:schemeClr val="bg1"/>
                </a:solidFill>
                <a:latin typeface="Arial" panose="020B0604020202020204" pitchFamily="34" charset="0"/>
                <a:cs typeface="Arial" panose="020B0604020202020204" pitchFamily="34" charset="0"/>
              </a:rPr>
              <a:t>For members – who consider themselves to be disadvantaged or to have a disability who wish to take up or develop skills in a sport, pastime or recreational activity.</a:t>
            </a:r>
          </a:p>
        </p:txBody>
      </p:sp>
      <p:pic>
        <p:nvPicPr>
          <p:cNvPr id="9" name="Graphic 8">
            <a:extLst>
              <a:ext uri="{FF2B5EF4-FFF2-40B4-BE49-F238E27FC236}">
                <a16:creationId xmlns:a16="http://schemas.microsoft.com/office/drawing/2014/main" id="{A4F34167-AD38-41DE-9E56-DEA006E34A6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6042" y="5612438"/>
            <a:ext cx="3690091" cy="937166"/>
          </a:xfrm>
          <a:prstGeom prst="rect">
            <a:avLst/>
          </a:prstGeom>
        </p:spPr>
      </p:pic>
    </p:spTree>
    <p:extLst>
      <p:ext uri="{BB962C8B-B14F-4D97-AF65-F5344CB8AC3E}">
        <p14:creationId xmlns:p14="http://schemas.microsoft.com/office/powerpoint/2010/main" val="2608707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DB1-D99D-0A42-BA7A-78D60F6E3C1A}"/>
              </a:ext>
            </a:extLst>
          </p:cNvPr>
          <p:cNvSpPr/>
          <p:nvPr/>
        </p:nvSpPr>
        <p:spPr>
          <a:xfrm>
            <a:off x="0" y="0"/>
            <a:ext cx="12192000" cy="6858000"/>
          </a:xfrm>
          <a:prstGeom prst="rect">
            <a:avLst/>
          </a:prstGeom>
          <a:solidFill>
            <a:srgbClr val="004E7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510E654-BF20-A74D-AA6F-E3F9EF949022}"/>
              </a:ext>
            </a:extLst>
          </p:cNvPr>
          <p:cNvPicPr>
            <a:picLocks noChangeAspect="1"/>
          </p:cNvPicPr>
          <p:nvPr/>
        </p:nvPicPr>
        <p:blipFill>
          <a:blip r:embed="rId2"/>
          <a:stretch>
            <a:fillRect/>
          </a:stretch>
        </p:blipFill>
        <p:spPr>
          <a:xfrm>
            <a:off x="2718005" y="-13292"/>
            <a:ext cx="9486900" cy="6858000"/>
          </a:xfrm>
          <a:prstGeom prst="rect">
            <a:avLst/>
          </a:prstGeom>
        </p:spPr>
      </p:pic>
      <p:pic>
        <p:nvPicPr>
          <p:cNvPr id="17" name="Picture 16">
            <a:extLst>
              <a:ext uri="{FF2B5EF4-FFF2-40B4-BE49-F238E27FC236}">
                <a16:creationId xmlns:a16="http://schemas.microsoft.com/office/drawing/2014/main" id="{CBF49341-4F67-034C-A28D-927D735A504E}"/>
              </a:ext>
            </a:extLst>
          </p:cNvPr>
          <p:cNvPicPr>
            <a:picLocks noChangeAspect="1"/>
          </p:cNvPicPr>
          <p:nvPr/>
        </p:nvPicPr>
        <p:blipFill>
          <a:blip r:embed="rId3"/>
          <a:stretch>
            <a:fillRect/>
          </a:stretch>
        </p:blipFill>
        <p:spPr>
          <a:xfrm>
            <a:off x="9565956" y="415159"/>
            <a:ext cx="2233914" cy="847347"/>
          </a:xfrm>
          <a:prstGeom prst="rect">
            <a:avLst/>
          </a:prstGeom>
        </p:spPr>
      </p:pic>
      <p:pic>
        <p:nvPicPr>
          <p:cNvPr id="3" name="Picture 2">
            <a:extLst>
              <a:ext uri="{FF2B5EF4-FFF2-40B4-BE49-F238E27FC236}">
                <a16:creationId xmlns:a16="http://schemas.microsoft.com/office/drawing/2014/main" id="{AB8F5124-221C-4BCC-80A6-B2AEC10ED5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62" y="1677665"/>
            <a:ext cx="12186443" cy="3643920"/>
          </a:xfrm>
          <a:prstGeom prst="rect">
            <a:avLst/>
          </a:prstGeom>
        </p:spPr>
      </p:pic>
    </p:spTree>
    <p:extLst>
      <p:ext uri="{BB962C8B-B14F-4D97-AF65-F5344CB8AC3E}">
        <p14:creationId xmlns:p14="http://schemas.microsoft.com/office/powerpoint/2010/main" val="2079579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DB1-D99D-0A42-BA7A-78D60F6E3C1A}"/>
              </a:ext>
            </a:extLst>
          </p:cNvPr>
          <p:cNvSpPr/>
          <p:nvPr/>
        </p:nvSpPr>
        <p:spPr>
          <a:xfrm>
            <a:off x="0" y="13292"/>
            <a:ext cx="12192000" cy="6844708"/>
          </a:xfrm>
          <a:prstGeom prst="rect">
            <a:avLst/>
          </a:prstGeom>
          <a:solidFill>
            <a:srgbClr val="004E7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510E654-BF20-A74D-AA6F-E3F9EF949022}"/>
              </a:ext>
            </a:extLst>
          </p:cNvPr>
          <p:cNvPicPr>
            <a:picLocks noChangeAspect="1"/>
          </p:cNvPicPr>
          <p:nvPr/>
        </p:nvPicPr>
        <p:blipFill>
          <a:blip r:embed="rId2"/>
          <a:stretch>
            <a:fillRect/>
          </a:stretch>
        </p:blipFill>
        <p:spPr>
          <a:xfrm>
            <a:off x="2760208" y="-13292"/>
            <a:ext cx="9486900" cy="6858000"/>
          </a:xfrm>
          <a:prstGeom prst="rect">
            <a:avLst/>
          </a:prstGeom>
        </p:spPr>
      </p:pic>
      <p:pic>
        <p:nvPicPr>
          <p:cNvPr id="17" name="Picture 16">
            <a:extLst>
              <a:ext uri="{FF2B5EF4-FFF2-40B4-BE49-F238E27FC236}">
                <a16:creationId xmlns:a16="http://schemas.microsoft.com/office/drawing/2014/main" id="{CBF49341-4F67-034C-A28D-927D735A504E}"/>
              </a:ext>
            </a:extLst>
          </p:cNvPr>
          <p:cNvPicPr>
            <a:picLocks noChangeAspect="1"/>
          </p:cNvPicPr>
          <p:nvPr/>
        </p:nvPicPr>
        <p:blipFill>
          <a:blip r:embed="rId3"/>
          <a:stretch>
            <a:fillRect/>
          </a:stretch>
        </p:blipFill>
        <p:spPr>
          <a:xfrm>
            <a:off x="9565956" y="415159"/>
            <a:ext cx="2233914" cy="847347"/>
          </a:xfrm>
          <a:prstGeom prst="rect">
            <a:avLst/>
          </a:prstGeom>
        </p:spPr>
      </p:pic>
      <p:sp>
        <p:nvSpPr>
          <p:cNvPr id="2" name="TextBox 1">
            <a:extLst>
              <a:ext uri="{FF2B5EF4-FFF2-40B4-BE49-F238E27FC236}">
                <a16:creationId xmlns:a16="http://schemas.microsoft.com/office/drawing/2014/main" id="{462F4FEC-395A-4B0C-872C-B29465D3E4E6}"/>
              </a:ext>
            </a:extLst>
          </p:cNvPr>
          <p:cNvSpPr txBox="1"/>
          <p:nvPr/>
        </p:nvSpPr>
        <p:spPr>
          <a:xfrm flipH="1">
            <a:off x="392130" y="838832"/>
            <a:ext cx="9173826" cy="3970318"/>
          </a:xfrm>
          <a:prstGeom prst="rect">
            <a:avLst/>
          </a:prstGeom>
          <a:noFill/>
        </p:spPr>
        <p:txBody>
          <a:bodyPr wrap="square" rtlCol="0">
            <a:spAutoFit/>
          </a:bodyPr>
          <a:lstStyle/>
          <a:p>
            <a:endParaRPr lang="en-GB" sz="2800" b="1" dirty="0">
              <a:solidFill>
                <a:schemeClr val="bg1"/>
              </a:solidFill>
              <a:latin typeface="Arial" panose="020B0604020202020204" pitchFamily="34" charset="0"/>
              <a:cs typeface="Arial" panose="020B0604020202020204" pitchFamily="34" charset="0"/>
            </a:endParaRPr>
          </a:p>
          <a:p>
            <a:endParaRPr lang="en-GB" sz="2800" b="1" dirty="0">
              <a:solidFill>
                <a:schemeClr val="bg1"/>
              </a:solidFill>
              <a:latin typeface="Arial" panose="020B0604020202020204" pitchFamily="34" charset="0"/>
              <a:cs typeface="Arial" panose="020B0604020202020204" pitchFamily="34" charset="0"/>
            </a:endParaRPr>
          </a:p>
          <a:p>
            <a:r>
              <a:rPr lang="en-GB" sz="2800" b="1" dirty="0">
                <a:solidFill>
                  <a:schemeClr val="bg1"/>
                </a:solidFill>
                <a:latin typeface="Arial" panose="020B0604020202020204" pitchFamily="34" charset="0"/>
                <a:cs typeface="Arial" panose="020B0604020202020204" pitchFamily="34" charset="0"/>
              </a:rPr>
              <a:t>There are lots of chances for you to win throughout the year with our Fun &amp; Free competitions and big prize giveaways. </a:t>
            </a:r>
          </a:p>
          <a:p>
            <a:endParaRPr lang="en-GB" sz="2800" b="1" dirty="0">
              <a:solidFill>
                <a:schemeClr val="bg1"/>
              </a:solidFill>
              <a:latin typeface="Arial" panose="020B0604020202020204" pitchFamily="34" charset="0"/>
              <a:cs typeface="Arial" panose="020B0604020202020204" pitchFamily="34" charset="0"/>
            </a:endParaRPr>
          </a:p>
          <a:p>
            <a:r>
              <a:rPr lang="en-GB" sz="2800" b="1" dirty="0">
                <a:solidFill>
                  <a:schemeClr val="bg1"/>
                </a:solidFill>
                <a:latin typeface="Arial" panose="020B0604020202020204" pitchFamily="34" charset="0"/>
                <a:cs typeface="Arial" panose="020B0604020202020204" pitchFamily="34" charset="0"/>
              </a:rPr>
              <a:t>Hundreds of prizes including cash, bikes, electronics, shopping vouchers, spa breaks… </a:t>
            </a:r>
          </a:p>
          <a:p>
            <a:r>
              <a:rPr lang="en-GB" sz="2800" b="1" dirty="0">
                <a:solidFill>
                  <a:schemeClr val="bg1"/>
                </a:solidFill>
                <a:latin typeface="Arial" panose="020B0604020202020204" pitchFamily="34" charset="0"/>
                <a:cs typeface="Arial" panose="020B0604020202020204" pitchFamily="34" charset="0"/>
              </a:rPr>
              <a:t>and much more!</a:t>
            </a:r>
          </a:p>
        </p:txBody>
      </p:sp>
    </p:spTree>
    <p:extLst>
      <p:ext uri="{BB962C8B-B14F-4D97-AF65-F5344CB8AC3E}">
        <p14:creationId xmlns:p14="http://schemas.microsoft.com/office/powerpoint/2010/main" val="212411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DB1-D99D-0A42-BA7A-78D60F6E3C1A}"/>
              </a:ext>
            </a:extLst>
          </p:cNvPr>
          <p:cNvSpPr/>
          <p:nvPr/>
        </p:nvSpPr>
        <p:spPr>
          <a:xfrm>
            <a:off x="0" y="0"/>
            <a:ext cx="12192000" cy="6858000"/>
          </a:xfrm>
          <a:prstGeom prst="rect">
            <a:avLst/>
          </a:prstGeom>
          <a:solidFill>
            <a:srgbClr val="004E7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510E654-BF20-A74D-AA6F-E3F9EF949022}"/>
              </a:ext>
            </a:extLst>
          </p:cNvPr>
          <p:cNvPicPr>
            <a:picLocks noChangeAspect="1"/>
          </p:cNvPicPr>
          <p:nvPr/>
        </p:nvPicPr>
        <p:blipFill>
          <a:blip r:embed="rId2"/>
          <a:stretch>
            <a:fillRect/>
          </a:stretch>
        </p:blipFill>
        <p:spPr>
          <a:xfrm>
            <a:off x="2718005" y="-13292"/>
            <a:ext cx="9486900" cy="6858000"/>
          </a:xfrm>
          <a:prstGeom prst="rect">
            <a:avLst/>
          </a:prstGeom>
        </p:spPr>
      </p:pic>
      <p:pic>
        <p:nvPicPr>
          <p:cNvPr id="17" name="Picture 16">
            <a:extLst>
              <a:ext uri="{FF2B5EF4-FFF2-40B4-BE49-F238E27FC236}">
                <a16:creationId xmlns:a16="http://schemas.microsoft.com/office/drawing/2014/main" id="{CBF49341-4F67-034C-A28D-927D735A504E}"/>
              </a:ext>
            </a:extLst>
          </p:cNvPr>
          <p:cNvPicPr>
            <a:picLocks noChangeAspect="1"/>
          </p:cNvPicPr>
          <p:nvPr/>
        </p:nvPicPr>
        <p:blipFill>
          <a:blip r:embed="rId3"/>
          <a:stretch>
            <a:fillRect/>
          </a:stretch>
        </p:blipFill>
        <p:spPr>
          <a:xfrm>
            <a:off x="9565956" y="415159"/>
            <a:ext cx="2233914" cy="847347"/>
          </a:xfrm>
          <a:prstGeom prst="rect">
            <a:avLst/>
          </a:prstGeom>
        </p:spPr>
      </p:pic>
      <p:pic>
        <p:nvPicPr>
          <p:cNvPr id="6" name="Picture 5">
            <a:extLst>
              <a:ext uri="{FF2B5EF4-FFF2-40B4-BE49-F238E27FC236}">
                <a16:creationId xmlns:a16="http://schemas.microsoft.com/office/drawing/2014/main" id="{BFB7517C-C4FC-482D-A3C3-73E7EFCAF2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8937" y="2863970"/>
            <a:ext cx="2525050" cy="3575291"/>
          </a:xfrm>
          <a:prstGeom prst="rect">
            <a:avLst/>
          </a:prstGeom>
        </p:spPr>
      </p:pic>
      <p:pic>
        <p:nvPicPr>
          <p:cNvPr id="7" name="Picture 6">
            <a:extLst>
              <a:ext uri="{FF2B5EF4-FFF2-40B4-BE49-F238E27FC236}">
                <a16:creationId xmlns:a16="http://schemas.microsoft.com/office/drawing/2014/main" id="{37892900-220E-4C2F-BB3C-C0D4643F39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2509" y="1755974"/>
            <a:ext cx="3273023" cy="4683287"/>
          </a:xfrm>
          <a:prstGeom prst="rect">
            <a:avLst/>
          </a:prstGeom>
        </p:spPr>
      </p:pic>
      <p:pic>
        <p:nvPicPr>
          <p:cNvPr id="1026" name="Picture 2" descr="31 Full image">
            <a:extLst>
              <a:ext uri="{FF2B5EF4-FFF2-40B4-BE49-F238E27FC236}">
                <a16:creationId xmlns:a16="http://schemas.microsoft.com/office/drawing/2014/main" id="{99165CFD-187D-48C4-8CD1-51734F83A73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130" y="415159"/>
            <a:ext cx="4281356" cy="605614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E132E41-8736-4212-8013-435E706BA789}"/>
              </a:ext>
            </a:extLst>
          </p:cNvPr>
          <p:cNvSpPr txBox="1"/>
          <p:nvPr/>
        </p:nvSpPr>
        <p:spPr>
          <a:xfrm flipH="1">
            <a:off x="5065616" y="765752"/>
            <a:ext cx="3684490" cy="584775"/>
          </a:xfrm>
          <a:prstGeom prst="rect">
            <a:avLst/>
          </a:prstGeom>
          <a:noFill/>
        </p:spPr>
        <p:txBody>
          <a:bodyPr wrap="square" rtlCol="0">
            <a:spAutoFit/>
          </a:bodyPr>
          <a:lstStyle/>
          <a:p>
            <a:r>
              <a:rPr lang="en-GB" sz="3200" b="1" dirty="0">
                <a:solidFill>
                  <a:schemeClr val="bg1"/>
                </a:solidFill>
                <a:latin typeface="Arial" panose="020B0604020202020204" pitchFamily="34" charset="0"/>
                <a:cs typeface="Arial" panose="020B0604020202020204" pitchFamily="34" charset="0"/>
              </a:rPr>
              <a:t>Online Magazine</a:t>
            </a:r>
          </a:p>
        </p:txBody>
      </p:sp>
    </p:spTree>
    <p:extLst>
      <p:ext uri="{BB962C8B-B14F-4D97-AF65-F5344CB8AC3E}">
        <p14:creationId xmlns:p14="http://schemas.microsoft.com/office/powerpoint/2010/main" val="3694671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DB1-D99D-0A42-BA7A-78D60F6E3C1A}"/>
              </a:ext>
            </a:extLst>
          </p:cNvPr>
          <p:cNvSpPr/>
          <p:nvPr/>
        </p:nvSpPr>
        <p:spPr>
          <a:xfrm>
            <a:off x="0" y="0"/>
            <a:ext cx="12192000" cy="6858000"/>
          </a:xfrm>
          <a:prstGeom prst="rect">
            <a:avLst/>
          </a:prstGeom>
          <a:solidFill>
            <a:srgbClr val="004E7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510E654-BF20-A74D-AA6F-E3F9EF949022}"/>
              </a:ext>
            </a:extLst>
          </p:cNvPr>
          <p:cNvPicPr>
            <a:picLocks noChangeAspect="1"/>
          </p:cNvPicPr>
          <p:nvPr/>
        </p:nvPicPr>
        <p:blipFill>
          <a:blip r:embed="rId2"/>
          <a:stretch>
            <a:fillRect/>
          </a:stretch>
        </p:blipFill>
        <p:spPr>
          <a:xfrm>
            <a:off x="2718005" y="-13292"/>
            <a:ext cx="9486900" cy="6858000"/>
          </a:xfrm>
          <a:prstGeom prst="rect">
            <a:avLst/>
          </a:prstGeom>
        </p:spPr>
      </p:pic>
      <p:pic>
        <p:nvPicPr>
          <p:cNvPr id="17" name="Picture 16">
            <a:extLst>
              <a:ext uri="{FF2B5EF4-FFF2-40B4-BE49-F238E27FC236}">
                <a16:creationId xmlns:a16="http://schemas.microsoft.com/office/drawing/2014/main" id="{CBF49341-4F67-034C-A28D-927D735A504E}"/>
              </a:ext>
            </a:extLst>
          </p:cNvPr>
          <p:cNvPicPr>
            <a:picLocks noChangeAspect="1"/>
          </p:cNvPicPr>
          <p:nvPr/>
        </p:nvPicPr>
        <p:blipFill>
          <a:blip r:embed="rId3"/>
          <a:stretch>
            <a:fillRect/>
          </a:stretch>
        </p:blipFill>
        <p:spPr>
          <a:xfrm>
            <a:off x="9565956" y="415159"/>
            <a:ext cx="2233914" cy="847347"/>
          </a:xfrm>
          <a:prstGeom prst="rect">
            <a:avLst/>
          </a:prstGeom>
        </p:spPr>
      </p:pic>
      <p:pic>
        <p:nvPicPr>
          <p:cNvPr id="5" name="Picture 4">
            <a:extLst>
              <a:ext uri="{FF2B5EF4-FFF2-40B4-BE49-F238E27FC236}">
                <a16:creationId xmlns:a16="http://schemas.microsoft.com/office/drawing/2014/main" id="{A7456620-0302-4995-B2C3-C5958E93CD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3" y="1677665"/>
            <a:ext cx="12196783" cy="3643022"/>
          </a:xfrm>
          <a:prstGeom prst="rect">
            <a:avLst/>
          </a:prstGeom>
        </p:spPr>
      </p:pic>
    </p:spTree>
    <p:extLst>
      <p:ext uri="{BB962C8B-B14F-4D97-AF65-F5344CB8AC3E}">
        <p14:creationId xmlns:p14="http://schemas.microsoft.com/office/powerpoint/2010/main" val="126094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DB1-D99D-0A42-BA7A-78D60F6E3C1A}"/>
              </a:ext>
            </a:extLst>
          </p:cNvPr>
          <p:cNvSpPr/>
          <p:nvPr/>
        </p:nvSpPr>
        <p:spPr>
          <a:xfrm>
            <a:off x="0" y="0"/>
            <a:ext cx="12192000" cy="6858000"/>
          </a:xfrm>
          <a:prstGeom prst="rect">
            <a:avLst/>
          </a:prstGeom>
          <a:solidFill>
            <a:srgbClr val="004E7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510E654-BF20-A74D-AA6F-E3F9EF949022}"/>
              </a:ext>
            </a:extLst>
          </p:cNvPr>
          <p:cNvPicPr>
            <a:picLocks noChangeAspect="1"/>
          </p:cNvPicPr>
          <p:nvPr/>
        </p:nvPicPr>
        <p:blipFill>
          <a:blip r:embed="rId2"/>
          <a:stretch>
            <a:fillRect/>
          </a:stretch>
        </p:blipFill>
        <p:spPr>
          <a:xfrm>
            <a:off x="2718005" y="-13292"/>
            <a:ext cx="9486900" cy="6858000"/>
          </a:xfrm>
          <a:prstGeom prst="rect">
            <a:avLst/>
          </a:prstGeom>
        </p:spPr>
      </p:pic>
      <p:pic>
        <p:nvPicPr>
          <p:cNvPr id="17" name="Picture 16">
            <a:extLst>
              <a:ext uri="{FF2B5EF4-FFF2-40B4-BE49-F238E27FC236}">
                <a16:creationId xmlns:a16="http://schemas.microsoft.com/office/drawing/2014/main" id="{CBF49341-4F67-034C-A28D-927D735A504E}"/>
              </a:ext>
            </a:extLst>
          </p:cNvPr>
          <p:cNvPicPr>
            <a:picLocks noChangeAspect="1"/>
          </p:cNvPicPr>
          <p:nvPr/>
        </p:nvPicPr>
        <p:blipFill>
          <a:blip r:embed="rId3"/>
          <a:stretch>
            <a:fillRect/>
          </a:stretch>
        </p:blipFill>
        <p:spPr>
          <a:xfrm>
            <a:off x="9565956" y="415159"/>
            <a:ext cx="2233914" cy="847347"/>
          </a:xfrm>
          <a:prstGeom prst="rect">
            <a:avLst/>
          </a:prstGeom>
        </p:spPr>
      </p:pic>
      <p:pic>
        <p:nvPicPr>
          <p:cNvPr id="2" name="Picture 1">
            <a:extLst>
              <a:ext uri="{FF2B5EF4-FFF2-40B4-BE49-F238E27FC236}">
                <a16:creationId xmlns:a16="http://schemas.microsoft.com/office/drawing/2014/main" id="{50C78F9D-5A2F-4D9F-B72B-F610D28327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345" y="207579"/>
            <a:ext cx="8112480" cy="6442841"/>
          </a:xfrm>
          <a:prstGeom prst="rect">
            <a:avLst/>
          </a:prstGeom>
        </p:spPr>
      </p:pic>
      <p:sp>
        <p:nvSpPr>
          <p:cNvPr id="5" name="TextBox 4">
            <a:extLst>
              <a:ext uri="{FF2B5EF4-FFF2-40B4-BE49-F238E27FC236}">
                <a16:creationId xmlns:a16="http://schemas.microsoft.com/office/drawing/2014/main" id="{7994272E-8F56-4F43-A8DF-5B2B44BE59F9}"/>
              </a:ext>
            </a:extLst>
          </p:cNvPr>
          <p:cNvSpPr txBox="1"/>
          <p:nvPr/>
        </p:nvSpPr>
        <p:spPr>
          <a:xfrm flipH="1">
            <a:off x="8564074" y="3297306"/>
            <a:ext cx="3640831" cy="1384995"/>
          </a:xfrm>
          <a:prstGeom prst="rect">
            <a:avLst/>
          </a:prstGeom>
          <a:noFill/>
        </p:spPr>
        <p:txBody>
          <a:bodyPr wrap="square" rtlCol="0">
            <a:spAutoFit/>
          </a:bodyPr>
          <a:lstStyle/>
          <a:p>
            <a:r>
              <a:rPr lang="en-GB" sz="2800" dirty="0">
                <a:solidFill>
                  <a:schemeClr val="bg1"/>
                </a:solidFill>
                <a:latin typeface="Arial" panose="020B0604020202020204" pitchFamily="34" charset="0"/>
                <a:cs typeface="Arial" panose="020B0604020202020204" pitchFamily="34" charset="0"/>
              </a:rPr>
              <a:t>Check out what’s happening in your local club and region.</a:t>
            </a:r>
          </a:p>
        </p:txBody>
      </p:sp>
    </p:spTree>
    <p:extLst>
      <p:ext uri="{BB962C8B-B14F-4D97-AF65-F5344CB8AC3E}">
        <p14:creationId xmlns:p14="http://schemas.microsoft.com/office/powerpoint/2010/main" val="223694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DB1-D99D-0A42-BA7A-78D60F6E3C1A}"/>
              </a:ext>
            </a:extLst>
          </p:cNvPr>
          <p:cNvSpPr/>
          <p:nvPr/>
        </p:nvSpPr>
        <p:spPr>
          <a:xfrm>
            <a:off x="0" y="0"/>
            <a:ext cx="12192000" cy="6858000"/>
          </a:xfrm>
          <a:prstGeom prst="rect">
            <a:avLst/>
          </a:prstGeom>
          <a:solidFill>
            <a:srgbClr val="004E7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510E654-BF20-A74D-AA6F-E3F9EF949022}"/>
              </a:ext>
            </a:extLst>
          </p:cNvPr>
          <p:cNvPicPr>
            <a:picLocks noChangeAspect="1"/>
          </p:cNvPicPr>
          <p:nvPr/>
        </p:nvPicPr>
        <p:blipFill>
          <a:blip r:embed="rId2"/>
          <a:stretch>
            <a:fillRect/>
          </a:stretch>
        </p:blipFill>
        <p:spPr>
          <a:xfrm>
            <a:off x="2718005" y="-13292"/>
            <a:ext cx="9486900" cy="6858000"/>
          </a:xfrm>
          <a:prstGeom prst="rect">
            <a:avLst/>
          </a:prstGeom>
        </p:spPr>
      </p:pic>
      <p:pic>
        <p:nvPicPr>
          <p:cNvPr id="17" name="Picture 16">
            <a:extLst>
              <a:ext uri="{FF2B5EF4-FFF2-40B4-BE49-F238E27FC236}">
                <a16:creationId xmlns:a16="http://schemas.microsoft.com/office/drawing/2014/main" id="{CBF49341-4F67-034C-A28D-927D735A504E}"/>
              </a:ext>
            </a:extLst>
          </p:cNvPr>
          <p:cNvPicPr>
            <a:picLocks noChangeAspect="1"/>
          </p:cNvPicPr>
          <p:nvPr/>
        </p:nvPicPr>
        <p:blipFill>
          <a:blip r:embed="rId3"/>
          <a:stretch>
            <a:fillRect/>
          </a:stretch>
        </p:blipFill>
        <p:spPr>
          <a:xfrm>
            <a:off x="9565956" y="415159"/>
            <a:ext cx="2233914" cy="847347"/>
          </a:xfrm>
          <a:prstGeom prst="rect">
            <a:avLst/>
          </a:prstGeom>
        </p:spPr>
      </p:pic>
      <p:sp>
        <p:nvSpPr>
          <p:cNvPr id="7" name="TextBox 6">
            <a:extLst>
              <a:ext uri="{FF2B5EF4-FFF2-40B4-BE49-F238E27FC236}">
                <a16:creationId xmlns:a16="http://schemas.microsoft.com/office/drawing/2014/main" id="{E650E80C-159B-4C38-9523-2EE5D406DC6A}"/>
              </a:ext>
            </a:extLst>
          </p:cNvPr>
          <p:cNvSpPr txBox="1"/>
          <p:nvPr/>
        </p:nvSpPr>
        <p:spPr>
          <a:xfrm>
            <a:off x="340917" y="415159"/>
            <a:ext cx="8498652" cy="6124754"/>
          </a:xfrm>
          <a:prstGeom prst="rect">
            <a:avLst/>
          </a:prstGeom>
          <a:noFill/>
        </p:spPr>
        <p:txBody>
          <a:bodyPr wrap="square">
            <a:spAutoFit/>
          </a:bodyPr>
          <a:lstStyle/>
          <a:p>
            <a:r>
              <a:rPr lang="en-GB" sz="2800" b="1" dirty="0">
                <a:solidFill>
                  <a:schemeClr val="bg1"/>
                </a:solidFill>
                <a:latin typeface="Arial" panose="020B0604020202020204" pitchFamily="34" charset="0"/>
                <a:cs typeface="Arial" panose="020B0604020202020204" pitchFamily="34" charset="0"/>
              </a:rPr>
              <a:t>Join us and both you and the existing member who recommended HASSRA could win one of 200 cash prizes worth £50. </a:t>
            </a:r>
          </a:p>
          <a:p>
            <a:endParaRPr lang="en-GB" sz="2800" b="1" dirty="0">
              <a:solidFill>
                <a:schemeClr val="bg1"/>
              </a:solidFill>
              <a:latin typeface="Arial" panose="020B0604020202020204" pitchFamily="34" charset="0"/>
              <a:cs typeface="Arial" panose="020B0604020202020204" pitchFamily="34" charset="0"/>
            </a:endParaRPr>
          </a:p>
          <a:p>
            <a:r>
              <a:rPr lang="en-GB" sz="2800" b="1" dirty="0">
                <a:solidFill>
                  <a:schemeClr val="bg1"/>
                </a:solidFill>
                <a:latin typeface="Arial" panose="020B0604020202020204" pitchFamily="34" charset="0"/>
                <a:cs typeface="Arial" panose="020B0604020202020204" pitchFamily="34" charset="0"/>
              </a:rPr>
              <a:t>Just remember to fill in their details at the bottom of your online membership application.</a:t>
            </a:r>
          </a:p>
          <a:p>
            <a:endParaRPr lang="en-GB" sz="2800" b="1" dirty="0">
              <a:solidFill>
                <a:schemeClr val="bg1"/>
              </a:solidFill>
              <a:latin typeface="Arial" panose="020B0604020202020204" pitchFamily="34" charset="0"/>
              <a:cs typeface="Arial" panose="020B0604020202020204" pitchFamily="34" charset="0"/>
            </a:endParaRPr>
          </a:p>
          <a:p>
            <a:endParaRPr lang="en-GB" sz="2800" b="1" dirty="0">
              <a:solidFill>
                <a:schemeClr val="bg1"/>
              </a:solidFill>
              <a:latin typeface="Arial" panose="020B0604020202020204" pitchFamily="34" charset="0"/>
              <a:cs typeface="Arial" panose="020B0604020202020204" pitchFamily="34" charset="0"/>
            </a:endParaRPr>
          </a:p>
          <a:p>
            <a:endParaRPr lang="en-GB" sz="2800" b="1" dirty="0">
              <a:solidFill>
                <a:schemeClr val="bg1"/>
              </a:solidFill>
              <a:latin typeface="Arial" panose="020B0604020202020204" pitchFamily="34" charset="0"/>
              <a:cs typeface="Arial" panose="020B0604020202020204" pitchFamily="34" charset="0"/>
            </a:endParaRPr>
          </a:p>
          <a:p>
            <a:endParaRPr lang="en-GB" sz="2800" b="1" dirty="0">
              <a:solidFill>
                <a:schemeClr val="bg1"/>
              </a:solidFill>
              <a:latin typeface="Arial" panose="020B0604020202020204" pitchFamily="34" charset="0"/>
              <a:cs typeface="Arial" panose="020B0604020202020204" pitchFamily="34" charset="0"/>
            </a:endParaRPr>
          </a:p>
          <a:p>
            <a:endParaRPr lang="en-GB" sz="2800" b="1" dirty="0">
              <a:solidFill>
                <a:schemeClr val="bg1"/>
              </a:solidFill>
              <a:latin typeface="Arial" panose="020B0604020202020204" pitchFamily="34" charset="0"/>
              <a:cs typeface="Arial" panose="020B0604020202020204" pitchFamily="34" charset="0"/>
            </a:endParaRPr>
          </a:p>
          <a:p>
            <a:endParaRPr lang="en-GB" sz="2800" b="1" dirty="0">
              <a:solidFill>
                <a:schemeClr val="bg1"/>
              </a:solidFill>
              <a:latin typeface="Arial" panose="020B0604020202020204" pitchFamily="34" charset="0"/>
              <a:cs typeface="Arial" panose="020B0604020202020204" pitchFamily="34" charset="0"/>
            </a:endParaRPr>
          </a:p>
          <a:p>
            <a:r>
              <a:rPr lang="en-GB" sz="2800" b="1" dirty="0">
                <a:solidFill>
                  <a:schemeClr val="bg1"/>
                </a:solidFill>
                <a:latin typeface="Arial" panose="020B0604020202020204" pitchFamily="34" charset="0"/>
                <a:cs typeface="Arial" panose="020B0604020202020204" pitchFamily="34" charset="0"/>
              </a:rPr>
              <a:t>All new members who join by 31</a:t>
            </a:r>
            <a:r>
              <a:rPr lang="en-GB" sz="2800" b="1" baseline="30000" dirty="0">
                <a:solidFill>
                  <a:schemeClr val="bg1"/>
                </a:solidFill>
                <a:latin typeface="Arial" panose="020B0604020202020204" pitchFamily="34" charset="0"/>
                <a:cs typeface="Arial" panose="020B0604020202020204" pitchFamily="34" charset="0"/>
              </a:rPr>
              <a:t>st</a:t>
            </a:r>
            <a:r>
              <a:rPr lang="en-GB" sz="2800" b="1" dirty="0">
                <a:solidFill>
                  <a:schemeClr val="bg1"/>
                </a:solidFill>
                <a:latin typeface="Arial" panose="020B0604020202020204" pitchFamily="34" charset="0"/>
                <a:cs typeface="Arial" panose="020B0604020202020204" pitchFamily="34" charset="0"/>
              </a:rPr>
              <a:t> March 2021 will be automatically entered into the draw.</a:t>
            </a:r>
          </a:p>
        </p:txBody>
      </p:sp>
      <p:pic>
        <p:nvPicPr>
          <p:cNvPr id="1026" name="Picture 2" descr="BD application question">
            <a:extLst>
              <a:ext uri="{FF2B5EF4-FFF2-40B4-BE49-F238E27FC236}">
                <a16:creationId xmlns:a16="http://schemas.microsoft.com/office/drawing/2014/main" id="{6AE2C76B-D204-4FC6-A55E-52ED62A358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156" y="3273271"/>
            <a:ext cx="7712277" cy="2182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01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DB1-D99D-0A42-BA7A-78D60F6E3C1A}"/>
              </a:ext>
            </a:extLst>
          </p:cNvPr>
          <p:cNvSpPr/>
          <p:nvPr/>
        </p:nvSpPr>
        <p:spPr>
          <a:xfrm>
            <a:off x="0" y="0"/>
            <a:ext cx="12192000" cy="6858000"/>
          </a:xfrm>
          <a:prstGeom prst="rect">
            <a:avLst/>
          </a:prstGeom>
          <a:solidFill>
            <a:srgbClr val="004E7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510E654-BF20-A74D-AA6F-E3F9EF949022}"/>
              </a:ext>
            </a:extLst>
          </p:cNvPr>
          <p:cNvPicPr>
            <a:picLocks noChangeAspect="1"/>
          </p:cNvPicPr>
          <p:nvPr/>
        </p:nvPicPr>
        <p:blipFill>
          <a:blip r:embed="rId2"/>
          <a:stretch>
            <a:fillRect/>
          </a:stretch>
        </p:blipFill>
        <p:spPr>
          <a:xfrm>
            <a:off x="2718005" y="-13292"/>
            <a:ext cx="9486900" cy="6858000"/>
          </a:xfrm>
          <a:prstGeom prst="rect">
            <a:avLst/>
          </a:prstGeom>
        </p:spPr>
      </p:pic>
      <p:pic>
        <p:nvPicPr>
          <p:cNvPr id="17" name="Picture 16">
            <a:extLst>
              <a:ext uri="{FF2B5EF4-FFF2-40B4-BE49-F238E27FC236}">
                <a16:creationId xmlns:a16="http://schemas.microsoft.com/office/drawing/2014/main" id="{CBF49341-4F67-034C-A28D-927D735A504E}"/>
              </a:ext>
            </a:extLst>
          </p:cNvPr>
          <p:cNvPicPr>
            <a:picLocks noChangeAspect="1"/>
          </p:cNvPicPr>
          <p:nvPr/>
        </p:nvPicPr>
        <p:blipFill>
          <a:blip r:embed="rId3"/>
          <a:stretch>
            <a:fillRect/>
          </a:stretch>
        </p:blipFill>
        <p:spPr>
          <a:xfrm>
            <a:off x="9565956" y="415159"/>
            <a:ext cx="2233914" cy="847347"/>
          </a:xfrm>
          <a:prstGeom prst="rect">
            <a:avLst/>
          </a:prstGeom>
        </p:spPr>
      </p:pic>
      <p:sp>
        <p:nvSpPr>
          <p:cNvPr id="2" name="TextBox 1">
            <a:extLst>
              <a:ext uri="{FF2B5EF4-FFF2-40B4-BE49-F238E27FC236}">
                <a16:creationId xmlns:a16="http://schemas.microsoft.com/office/drawing/2014/main" id="{48ED76F5-DED3-4F95-A044-1926FBECF3B9}"/>
              </a:ext>
            </a:extLst>
          </p:cNvPr>
          <p:cNvSpPr txBox="1"/>
          <p:nvPr/>
        </p:nvSpPr>
        <p:spPr>
          <a:xfrm flipH="1">
            <a:off x="664696" y="956603"/>
            <a:ext cx="9365568" cy="5262979"/>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It’s easy to join, just head to our website – </a:t>
            </a:r>
            <a:r>
              <a:rPr lang="en-US" sz="2800" b="1" dirty="0">
                <a:solidFill>
                  <a:srgbClr val="FFFF0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www.hassra.org.uk</a:t>
            </a:r>
            <a:r>
              <a:rPr lang="en-US" sz="2800" b="1" dirty="0">
                <a:solidFill>
                  <a:srgbClr val="FFFF00"/>
                </a:solidFill>
                <a:latin typeface="Arial" panose="020B0604020202020204" pitchFamily="34" charset="0"/>
                <a:cs typeface="Arial" panose="020B0604020202020204" pitchFamily="34" charset="0"/>
              </a:rPr>
              <a:t> </a:t>
            </a:r>
            <a:r>
              <a:rPr lang="en-US" sz="2800" b="1" dirty="0">
                <a:solidFill>
                  <a:schemeClr val="bg1"/>
                </a:solidFill>
                <a:latin typeface="Arial" panose="020B0604020202020204" pitchFamily="34" charset="0"/>
                <a:cs typeface="Arial" panose="020B0604020202020204" pitchFamily="34" charset="0"/>
              </a:rPr>
              <a:t>and complete an online application form.</a:t>
            </a:r>
          </a:p>
          <a:p>
            <a:pPr marL="342900" indent="-342900">
              <a:buFont typeface="Arial" panose="020B0604020202020204" pitchFamily="34" charset="0"/>
              <a:buChar char="•"/>
            </a:pPr>
            <a:endParaRPr lang="en-US" sz="2800" b="1" dirty="0">
              <a:solidFill>
                <a:schemeClr val="bg1"/>
              </a:solidFill>
              <a:latin typeface="Arial" panose="020B0604020202020204" pitchFamily="34" charset="0"/>
              <a:cs typeface="Arial" panose="020B0604020202020204" pitchFamily="34" charset="0"/>
            </a:endParaRPr>
          </a:p>
          <a:p>
            <a:r>
              <a:rPr lang="en-US" sz="2800" b="1" dirty="0">
                <a:solidFill>
                  <a:schemeClr val="bg1"/>
                </a:solidFill>
                <a:latin typeface="Arial" panose="020B0604020202020204" pitchFamily="34" charset="0"/>
                <a:cs typeface="Arial" panose="020B0604020202020204" pitchFamily="34" charset="0"/>
              </a:rPr>
              <a:t>You can access all our offers, discounts and keep your personal information up to date via our website.</a:t>
            </a:r>
          </a:p>
          <a:p>
            <a:pPr marL="342900" indent="-342900">
              <a:buFont typeface="Arial" panose="020B0604020202020204" pitchFamily="34" charset="0"/>
              <a:buChar char="•"/>
            </a:pPr>
            <a:endParaRPr lang="en-US" sz="2800" b="1" dirty="0">
              <a:solidFill>
                <a:schemeClr val="bg1"/>
              </a:solidFill>
              <a:latin typeface="Arial" panose="020B0604020202020204" pitchFamily="34" charset="0"/>
              <a:cs typeface="Arial" panose="020B0604020202020204" pitchFamily="34" charset="0"/>
            </a:endParaRPr>
          </a:p>
          <a:p>
            <a:r>
              <a:rPr lang="en-US" sz="2800" b="1" dirty="0">
                <a:solidFill>
                  <a:schemeClr val="bg1"/>
                </a:solidFill>
                <a:latin typeface="Arial" panose="020B0604020202020204" pitchFamily="34" charset="0"/>
                <a:cs typeface="Arial" panose="020B0604020202020204" pitchFamily="34" charset="0"/>
              </a:rPr>
              <a:t>We will keep you informed on all the latest news via newsletters and social media.</a:t>
            </a:r>
          </a:p>
          <a:p>
            <a:endParaRPr lang="en-US" sz="2800" b="1" dirty="0">
              <a:solidFill>
                <a:schemeClr val="bg1"/>
              </a:solidFill>
              <a:latin typeface="Arial" panose="020B0604020202020204" pitchFamily="34" charset="0"/>
              <a:cs typeface="Arial" panose="020B0604020202020204" pitchFamily="34" charset="0"/>
            </a:endParaRPr>
          </a:p>
          <a:p>
            <a:r>
              <a:rPr lang="en-US" sz="2800" b="1" dirty="0">
                <a:solidFill>
                  <a:schemeClr val="bg1"/>
                </a:solidFill>
                <a:latin typeface="Arial" panose="020B0604020202020204" pitchFamily="34" charset="0"/>
                <a:cs typeface="Arial" panose="020B0604020202020204" pitchFamily="34" charset="0"/>
              </a:rPr>
              <a:t>How much does it cost?</a:t>
            </a:r>
          </a:p>
          <a:p>
            <a:r>
              <a:rPr lang="en-US" sz="2800" b="1" dirty="0">
                <a:solidFill>
                  <a:schemeClr val="bg1"/>
                </a:solidFill>
                <a:latin typeface="Arial" panose="020B0604020202020204" pitchFamily="34" charset="0"/>
                <a:cs typeface="Arial" panose="020B0604020202020204" pitchFamily="34" charset="0"/>
              </a:rPr>
              <a:t>Just £2.30 per month! </a:t>
            </a:r>
            <a:endParaRPr lang="en-GB" sz="2800" dirty="0"/>
          </a:p>
        </p:txBody>
      </p:sp>
    </p:spTree>
    <p:extLst>
      <p:ext uri="{BB962C8B-B14F-4D97-AF65-F5344CB8AC3E}">
        <p14:creationId xmlns:p14="http://schemas.microsoft.com/office/powerpoint/2010/main" val="1797449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DB1-D99D-0A42-BA7A-78D60F6E3C1A}"/>
              </a:ext>
            </a:extLst>
          </p:cNvPr>
          <p:cNvSpPr/>
          <p:nvPr/>
        </p:nvSpPr>
        <p:spPr>
          <a:xfrm>
            <a:off x="0" y="0"/>
            <a:ext cx="12192000" cy="6858000"/>
          </a:xfrm>
          <a:prstGeom prst="rect">
            <a:avLst/>
          </a:prstGeom>
          <a:solidFill>
            <a:srgbClr val="004E7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510E654-BF20-A74D-AA6F-E3F9EF949022}"/>
              </a:ext>
            </a:extLst>
          </p:cNvPr>
          <p:cNvPicPr>
            <a:picLocks noChangeAspect="1"/>
          </p:cNvPicPr>
          <p:nvPr/>
        </p:nvPicPr>
        <p:blipFill>
          <a:blip r:embed="rId2"/>
          <a:stretch>
            <a:fillRect/>
          </a:stretch>
        </p:blipFill>
        <p:spPr>
          <a:xfrm>
            <a:off x="2718005" y="-13292"/>
            <a:ext cx="9486900" cy="6858000"/>
          </a:xfrm>
          <a:prstGeom prst="rect">
            <a:avLst/>
          </a:prstGeom>
        </p:spPr>
      </p:pic>
      <p:pic>
        <p:nvPicPr>
          <p:cNvPr id="17" name="Picture 16">
            <a:extLst>
              <a:ext uri="{FF2B5EF4-FFF2-40B4-BE49-F238E27FC236}">
                <a16:creationId xmlns:a16="http://schemas.microsoft.com/office/drawing/2014/main" id="{CBF49341-4F67-034C-A28D-927D735A504E}"/>
              </a:ext>
            </a:extLst>
          </p:cNvPr>
          <p:cNvPicPr>
            <a:picLocks noChangeAspect="1"/>
          </p:cNvPicPr>
          <p:nvPr/>
        </p:nvPicPr>
        <p:blipFill>
          <a:blip r:embed="rId3"/>
          <a:stretch>
            <a:fillRect/>
          </a:stretch>
        </p:blipFill>
        <p:spPr>
          <a:xfrm>
            <a:off x="9565956" y="415159"/>
            <a:ext cx="2233914" cy="847347"/>
          </a:xfrm>
          <a:prstGeom prst="rect">
            <a:avLst/>
          </a:prstGeom>
        </p:spPr>
      </p:pic>
      <p:pic>
        <p:nvPicPr>
          <p:cNvPr id="6" name="Picture 5" descr="Question Mark Help · Free photo on Pixabay">
            <a:extLst>
              <a:ext uri="{FF2B5EF4-FFF2-40B4-BE49-F238E27FC236}">
                <a16:creationId xmlns:a16="http://schemas.microsoft.com/office/drawing/2014/main" id="{7022EB1D-C43E-4CC0-B63C-3F066DE39A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952" y="408351"/>
            <a:ext cx="3327385" cy="6014714"/>
          </a:xfrm>
          <a:prstGeom prst="rect">
            <a:avLst/>
          </a:prstGeom>
        </p:spPr>
      </p:pic>
      <p:sp>
        <p:nvSpPr>
          <p:cNvPr id="2" name="TextBox 1">
            <a:extLst>
              <a:ext uri="{FF2B5EF4-FFF2-40B4-BE49-F238E27FC236}">
                <a16:creationId xmlns:a16="http://schemas.microsoft.com/office/drawing/2014/main" id="{CF75B08B-99D2-468F-AF54-89A06CE18A6E}"/>
              </a:ext>
            </a:extLst>
          </p:cNvPr>
          <p:cNvSpPr txBox="1"/>
          <p:nvPr/>
        </p:nvSpPr>
        <p:spPr>
          <a:xfrm>
            <a:off x="5576340" y="3284165"/>
            <a:ext cx="5106573" cy="769441"/>
          </a:xfrm>
          <a:prstGeom prst="rect">
            <a:avLst/>
          </a:prstGeom>
          <a:noFill/>
        </p:spPr>
        <p:txBody>
          <a:bodyPr wrap="square" rtlCol="0">
            <a:spAutoFit/>
          </a:bodyPr>
          <a:lstStyle/>
          <a:p>
            <a:r>
              <a:rPr lang="en-GB" sz="4400" b="1" dirty="0">
                <a:solidFill>
                  <a:schemeClr val="bg1"/>
                </a:solidFill>
                <a:latin typeface="Arial" panose="020B0604020202020204" pitchFamily="34" charset="0"/>
                <a:cs typeface="Arial" panose="020B0604020202020204" pitchFamily="34" charset="0"/>
              </a:rPr>
              <a:t>Any Questions?</a:t>
            </a:r>
          </a:p>
        </p:txBody>
      </p:sp>
    </p:spTree>
    <p:extLst>
      <p:ext uri="{BB962C8B-B14F-4D97-AF65-F5344CB8AC3E}">
        <p14:creationId xmlns:p14="http://schemas.microsoft.com/office/powerpoint/2010/main" val="2414416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DB1-D99D-0A42-BA7A-78D60F6E3C1A}"/>
              </a:ext>
            </a:extLst>
          </p:cNvPr>
          <p:cNvSpPr/>
          <p:nvPr/>
        </p:nvSpPr>
        <p:spPr>
          <a:xfrm>
            <a:off x="0" y="0"/>
            <a:ext cx="12192000" cy="6858000"/>
          </a:xfrm>
          <a:prstGeom prst="rect">
            <a:avLst/>
          </a:prstGeom>
          <a:solidFill>
            <a:srgbClr val="004E7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510E654-BF20-A74D-AA6F-E3F9EF949022}"/>
              </a:ext>
            </a:extLst>
          </p:cNvPr>
          <p:cNvPicPr>
            <a:picLocks noChangeAspect="1"/>
          </p:cNvPicPr>
          <p:nvPr/>
        </p:nvPicPr>
        <p:blipFill>
          <a:blip r:embed="rId2"/>
          <a:stretch>
            <a:fillRect/>
          </a:stretch>
        </p:blipFill>
        <p:spPr>
          <a:xfrm>
            <a:off x="2718005" y="-13292"/>
            <a:ext cx="9486900" cy="6858000"/>
          </a:xfrm>
          <a:prstGeom prst="rect">
            <a:avLst/>
          </a:prstGeom>
        </p:spPr>
      </p:pic>
      <p:pic>
        <p:nvPicPr>
          <p:cNvPr id="17" name="Picture 16">
            <a:extLst>
              <a:ext uri="{FF2B5EF4-FFF2-40B4-BE49-F238E27FC236}">
                <a16:creationId xmlns:a16="http://schemas.microsoft.com/office/drawing/2014/main" id="{CBF49341-4F67-034C-A28D-927D735A504E}"/>
              </a:ext>
            </a:extLst>
          </p:cNvPr>
          <p:cNvPicPr>
            <a:picLocks noChangeAspect="1"/>
          </p:cNvPicPr>
          <p:nvPr/>
        </p:nvPicPr>
        <p:blipFill>
          <a:blip r:embed="rId3"/>
          <a:stretch>
            <a:fillRect/>
          </a:stretch>
        </p:blipFill>
        <p:spPr>
          <a:xfrm>
            <a:off x="9565956" y="415159"/>
            <a:ext cx="2233914" cy="847347"/>
          </a:xfrm>
          <a:prstGeom prst="rect">
            <a:avLst/>
          </a:prstGeom>
        </p:spPr>
      </p:pic>
      <p:pic>
        <p:nvPicPr>
          <p:cNvPr id="3" name="Picture 2">
            <a:extLst>
              <a:ext uri="{FF2B5EF4-FFF2-40B4-BE49-F238E27FC236}">
                <a16:creationId xmlns:a16="http://schemas.microsoft.com/office/drawing/2014/main" id="{BEEDB091-8D0C-42EF-B70A-27AC5EE92A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831" y="1651841"/>
            <a:ext cx="2446827" cy="2446827"/>
          </a:xfrm>
          <a:prstGeom prst="rect">
            <a:avLst/>
          </a:prstGeom>
        </p:spPr>
      </p:pic>
      <p:pic>
        <p:nvPicPr>
          <p:cNvPr id="10" name="Picture 9">
            <a:extLst>
              <a:ext uri="{FF2B5EF4-FFF2-40B4-BE49-F238E27FC236}">
                <a16:creationId xmlns:a16="http://schemas.microsoft.com/office/drawing/2014/main" id="{AF4FF060-6E32-4220-AFE9-01F00999B7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48712" y="1677664"/>
            <a:ext cx="2421003" cy="2461014"/>
          </a:xfrm>
          <a:prstGeom prst="rect">
            <a:avLst/>
          </a:prstGeom>
        </p:spPr>
      </p:pic>
      <p:pic>
        <p:nvPicPr>
          <p:cNvPr id="12" name="Picture 11">
            <a:extLst>
              <a:ext uri="{FF2B5EF4-FFF2-40B4-BE49-F238E27FC236}">
                <a16:creationId xmlns:a16="http://schemas.microsoft.com/office/drawing/2014/main" id="{9C8E0334-21F2-45DD-A69F-C114A6FE50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01125" y="4111732"/>
            <a:ext cx="2447587" cy="2447587"/>
          </a:xfrm>
          <a:prstGeom prst="rect">
            <a:avLst/>
          </a:prstGeom>
        </p:spPr>
      </p:pic>
      <p:pic>
        <p:nvPicPr>
          <p:cNvPr id="14" name="Picture 13">
            <a:extLst>
              <a:ext uri="{FF2B5EF4-FFF2-40B4-BE49-F238E27FC236}">
                <a16:creationId xmlns:a16="http://schemas.microsoft.com/office/drawing/2014/main" id="{7EC4B654-7969-4557-A244-194392936F3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88585" y="1677664"/>
            <a:ext cx="2459385" cy="2461014"/>
          </a:xfrm>
          <a:prstGeom prst="rect">
            <a:avLst/>
          </a:prstGeom>
        </p:spPr>
      </p:pic>
      <p:pic>
        <p:nvPicPr>
          <p:cNvPr id="27" name="Picture 26">
            <a:extLst>
              <a:ext uri="{FF2B5EF4-FFF2-40B4-BE49-F238E27FC236}">
                <a16:creationId xmlns:a16="http://schemas.microsoft.com/office/drawing/2014/main" id="{AFFA7393-9508-4FE5-981A-5C4C22ED72D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40111" y="4111960"/>
            <a:ext cx="2460272" cy="2460272"/>
          </a:xfrm>
          <a:prstGeom prst="rect">
            <a:avLst/>
          </a:prstGeom>
        </p:spPr>
      </p:pic>
      <p:pic>
        <p:nvPicPr>
          <p:cNvPr id="31" name="Picture 30">
            <a:extLst>
              <a:ext uri="{FF2B5EF4-FFF2-40B4-BE49-F238E27FC236}">
                <a16:creationId xmlns:a16="http://schemas.microsoft.com/office/drawing/2014/main" id="{EDDCEEBF-27B1-4F58-91C7-C9E3A75EF6B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2904" y="4098668"/>
            <a:ext cx="2446828" cy="2446828"/>
          </a:xfrm>
          <a:prstGeom prst="rect">
            <a:avLst/>
          </a:prstGeom>
        </p:spPr>
      </p:pic>
      <p:pic>
        <p:nvPicPr>
          <p:cNvPr id="33" name="Picture 32">
            <a:extLst>
              <a:ext uri="{FF2B5EF4-FFF2-40B4-BE49-F238E27FC236}">
                <a16:creationId xmlns:a16="http://schemas.microsoft.com/office/drawing/2014/main" id="{DF457D5C-24BF-4EE1-92A8-287E3DD6ED1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948712" y="4125023"/>
            <a:ext cx="2421003" cy="2421003"/>
          </a:xfrm>
          <a:prstGeom prst="rect">
            <a:avLst/>
          </a:prstGeom>
        </p:spPr>
      </p:pic>
      <p:pic>
        <p:nvPicPr>
          <p:cNvPr id="5" name="Picture 4">
            <a:extLst>
              <a:ext uri="{FF2B5EF4-FFF2-40B4-BE49-F238E27FC236}">
                <a16:creationId xmlns:a16="http://schemas.microsoft.com/office/drawing/2014/main" id="{5E0A4547-7E6E-4960-9C61-34C2F04FC00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039731" y="1663992"/>
            <a:ext cx="2448489" cy="2447587"/>
          </a:xfrm>
          <a:prstGeom prst="rect">
            <a:avLst/>
          </a:prstGeom>
        </p:spPr>
      </p:pic>
    </p:spTree>
    <p:extLst>
      <p:ext uri="{BB962C8B-B14F-4D97-AF65-F5344CB8AC3E}">
        <p14:creationId xmlns:p14="http://schemas.microsoft.com/office/powerpoint/2010/main" val="3567798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DB1-D99D-0A42-BA7A-78D60F6E3C1A}"/>
              </a:ext>
            </a:extLst>
          </p:cNvPr>
          <p:cNvSpPr/>
          <p:nvPr/>
        </p:nvSpPr>
        <p:spPr>
          <a:xfrm>
            <a:off x="0" y="0"/>
            <a:ext cx="12192000" cy="6858000"/>
          </a:xfrm>
          <a:prstGeom prst="rect">
            <a:avLst/>
          </a:prstGeom>
          <a:solidFill>
            <a:srgbClr val="004E7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510E654-BF20-A74D-AA6F-E3F9EF949022}"/>
              </a:ext>
            </a:extLst>
          </p:cNvPr>
          <p:cNvPicPr>
            <a:picLocks noChangeAspect="1"/>
          </p:cNvPicPr>
          <p:nvPr/>
        </p:nvPicPr>
        <p:blipFill>
          <a:blip r:embed="rId2"/>
          <a:stretch>
            <a:fillRect/>
          </a:stretch>
        </p:blipFill>
        <p:spPr>
          <a:xfrm>
            <a:off x="2718005" y="-13292"/>
            <a:ext cx="9486900" cy="6858000"/>
          </a:xfrm>
          <a:prstGeom prst="rect">
            <a:avLst/>
          </a:prstGeom>
        </p:spPr>
      </p:pic>
      <p:pic>
        <p:nvPicPr>
          <p:cNvPr id="17" name="Picture 16">
            <a:extLst>
              <a:ext uri="{FF2B5EF4-FFF2-40B4-BE49-F238E27FC236}">
                <a16:creationId xmlns:a16="http://schemas.microsoft.com/office/drawing/2014/main" id="{CBF49341-4F67-034C-A28D-927D735A504E}"/>
              </a:ext>
            </a:extLst>
          </p:cNvPr>
          <p:cNvPicPr>
            <a:picLocks noChangeAspect="1"/>
          </p:cNvPicPr>
          <p:nvPr/>
        </p:nvPicPr>
        <p:blipFill>
          <a:blip r:embed="rId3"/>
          <a:stretch>
            <a:fillRect/>
          </a:stretch>
        </p:blipFill>
        <p:spPr>
          <a:xfrm>
            <a:off x="9565956" y="415159"/>
            <a:ext cx="2233914" cy="847347"/>
          </a:xfrm>
          <a:prstGeom prst="rect">
            <a:avLst/>
          </a:prstGeom>
        </p:spPr>
      </p:pic>
      <p:pic>
        <p:nvPicPr>
          <p:cNvPr id="5" name="Picture 4">
            <a:extLst>
              <a:ext uri="{FF2B5EF4-FFF2-40B4-BE49-F238E27FC236}">
                <a16:creationId xmlns:a16="http://schemas.microsoft.com/office/drawing/2014/main" id="{B3BCC4B9-083D-4581-81F7-C9453B31E1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0" y="1677665"/>
            <a:ext cx="12211265" cy="3651342"/>
          </a:xfrm>
          <a:prstGeom prst="rect">
            <a:avLst/>
          </a:prstGeom>
        </p:spPr>
      </p:pic>
    </p:spTree>
    <p:extLst>
      <p:ext uri="{BB962C8B-B14F-4D97-AF65-F5344CB8AC3E}">
        <p14:creationId xmlns:p14="http://schemas.microsoft.com/office/powerpoint/2010/main" val="4117783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DB1-D99D-0A42-BA7A-78D60F6E3C1A}"/>
              </a:ext>
            </a:extLst>
          </p:cNvPr>
          <p:cNvSpPr/>
          <p:nvPr/>
        </p:nvSpPr>
        <p:spPr>
          <a:xfrm>
            <a:off x="0" y="0"/>
            <a:ext cx="12192000" cy="6858000"/>
          </a:xfrm>
          <a:prstGeom prst="rect">
            <a:avLst/>
          </a:prstGeom>
          <a:solidFill>
            <a:srgbClr val="004E7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510E654-BF20-A74D-AA6F-E3F9EF949022}"/>
              </a:ext>
            </a:extLst>
          </p:cNvPr>
          <p:cNvPicPr>
            <a:picLocks noChangeAspect="1"/>
          </p:cNvPicPr>
          <p:nvPr/>
        </p:nvPicPr>
        <p:blipFill>
          <a:blip r:embed="rId2"/>
          <a:stretch>
            <a:fillRect/>
          </a:stretch>
        </p:blipFill>
        <p:spPr>
          <a:xfrm>
            <a:off x="2718005" y="-13292"/>
            <a:ext cx="9486900" cy="6858000"/>
          </a:xfrm>
          <a:prstGeom prst="rect">
            <a:avLst/>
          </a:prstGeom>
        </p:spPr>
      </p:pic>
      <p:pic>
        <p:nvPicPr>
          <p:cNvPr id="17" name="Picture 16">
            <a:extLst>
              <a:ext uri="{FF2B5EF4-FFF2-40B4-BE49-F238E27FC236}">
                <a16:creationId xmlns:a16="http://schemas.microsoft.com/office/drawing/2014/main" id="{CBF49341-4F67-034C-A28D-927D735A504E}"/>
              </a:ext>
            </a:extLst>
          </p:cNvPr>
          <p:cNvPicPr>
            <a:picLocks noChangeAspect="1"/>
          </p:cNvPicPr>
          <p:nvPr/>
        </p:nvPicPr>
        <p:blipFill>
          <a:blip r:embed="rId3"/>
          <a:stretch>
            <a:fillRect/>
          </a:stretch>
        </p:blipFill>
        <p:spPr>
          <a:xfrm>
            <a:off x="9565956" y="415159"/>
            <a:ext cx="2233914" cy="847347"/>
          </a:xfrm>
          <a:prstGeom prst="rect">
            <a:avLst/>
          </a:prstGeom>
        </p:spPr>
      </p:pic>
      <p:pic>
        <p:nvPicPr>
          <p:cNvPr id="5" name="Picture 4">
            <a:extLst>
              <a:ext uri="{FF2B5EF4-FFF2-40B4-BE49-F238E27FC236}">
                <a16:creationId xmlns:a16="http://schemas.microsoft.com/office/drawing/2014/main" id="{FB78DB0D-CBCA-4CF5-B69B-9E3324FB71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500" y="265537"/>
            <a:ext cx="2857500" cy="2857500"/>
          </a:xfrm>
          <a:prstGeom prst="rect">
            <a:avLst/>
          </a:prstGeom>
        </p:spPr>
      </p:pic>
      <p:pic>
        <p:nvPicPr>
          <p:cNvPr id="9" name="Picture 8">
            <a:extLst>
              <a:ext uri="{FF2B5EF4-FFF2-40B4-BE49-F238E27FC236}">
                <a16:creationId xmlns:a16="http://schemas.microsoft.com/office/drawing/2014/main" id="{24BF306E-8ABF-4220-9BAD-34FECAC20D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2775" y="2571656"/>
            <a:ext cx="2113378" cy="2113378"/>
          </a:xfrm>
          <a:prstGeom prst="rect">
            <a:avLst/>
          </a:prstGeom>
        </p:spPr>
      </p:pic>
      <p:pic>
        <p:nvPicPr>
          <p:cNvPr id="13" name="Picture 12">
            <a:extLst>
              <a:ext uri="{FF2B5EF4-FFF2-40B4-BE49-F238E27FC236}">
                <a16:creationId xmlns:a16="http://schemas.microsoft.com/office/drawing/2014/main" id="{CE917BFB-04E8-4920-BB45-566981C680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98437" y="4438430"/>
            <a:ext cx="1986958" cy="1986958"/>
          </a:xfrm>
          <a:prstGeom prst="rect">
            <a:avLst/>
          </a:prstGeom>
        </p:spPr>
      </p:pic>
      <p:pic>
        <p:nvPicPr>
          <p:cNvPr id="16" name="Picture 15">
            <a:extLst>
              <a:ext uri="{FF2B5EF4-FFF2-40B4-BE49-F238E27FC236}">
                <a16:creationId xmlns:a16="http://schemas.microsoft.com/office/drawing/2014/main" id="{741851A4-922D-4EAF-8BC9-384E8B648FD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19976" y="549867"/>
            <a:ext cx="2397672" cy="2397672"/>
          </a:xfrm>
          <a:prstGeom prst="rect">
            <a:avLst/>
          </a:prstGeom>
        </p:spPr>
      </p:pic>
      <p:pic>
        <p:nvPicPr>
          <p:cNvPr id="19" name="Picture 18">
            <a:extLst>
              <a:ext uri="{FF2B5EF4-FFF2-40B4-BE49-F238E27FC236}">
                <a16:creationId xmlns:a16="http://schemas.microsoft.com/office/drawing/2014/main" id="{11B291DD-2DB7-41CC-B486-066309199D9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3520" y="4163756"/>
            <a:ext cx="2277501" cy="2277501"/>
          </a:xfrm>
          <a:prstGeom prst="rect">
            <a:avLst/>
          </a:prstGeom>
        </p:spPr>
      </p:pic>
      <p:pic>
        <p:nvPicPr>
          <p:cNvPr id="21" name="Picture 20">
            <a:extLst>
              <a:ext uri="{FF2B5EF4-FFF2-40B4-BE49-F238E27FC236}">
                <a16:creationId xmlns:a16="http://schemas.microsoft.com/office/drawing/2014/main" id="{21951727-12B6-47B0-8B0B-86323AD15A8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65559" y="2096853"/>
            <a:ext cx="2857500" cy="2857500"/>
          </a:xfrm>
          <a:prstGeom prst="rect">
            <a:avLst/>
          </a:prstGeom>
        </p:spPr>
      </p:pic>
      <p:pic>
        <p:nvPicPr>
          <p:cNvPr id="23" name="Picture 22">
            <a:extLst>
              <a:ext uri="{FF2B5EF4-FFF2-40B4-BE49-F238E27FC236}">
                <a16:creationId xmlns:a16="http://schemas.microsoft.com/office/drawing/2014/main" id="{FC6DB18C-E2A2-4FB3-BDC3-78B6B0056AD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47129" y="3982958"/>
            <a:ext cx="2857500" cy="2857500"/>
          </a:xfrm>
          <a:prstGeom prst="rect">
            <a:avLst/>
          </a:prstGeom>
        </p:spPr>
      </p:pic>
      <p:pic>
        <p:nvPicPr>
          <p:cNvPr id="25" name="Picture 24">
            <a:extLst>
              <a:ext uri="{FF2B5EF4-FFF2-40B4-BE49-F238E27FC236}">
                <a16:creationId xmlns:a16="http://schemas.microsoft.com/office/drawing/2014/main" id="{AAC32D2D-6EC1-4F67-BD81-4F488CBCFFC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34065" y="2594965"/>
            <a:ext cx="1668070" cy="1668070"/>
          </a:xfrm>
          <a:prstGeom prst="rect">
            <a:avLst/>
          </a:prstGeom>
        </p:spPr>
      </p:pic>
    </p:spTree>
    <p:extLst>
      <p:ext uri="{BB962C8B-B14F-4D97-AF65-F5344CB8AC3E}">
        <p14:creationId xmlns:p14="http://schemas.microsoft.com/office/powerpoint/2010/main" val="2328061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DB1-D99D-0A42-BA7A-78D60F6E3C1A}"/>
              </a:ext>
            </a:extLst>
          </p:cNvPr>
          <p:cNvSpPr/>
          <p:nvPr/>
        </p:nvSpPr>
        <p:spPr>
          <a:xfrm>
            <a:off x="0" y="0"/>
            <a:ext cx="12192000" cy="6858000"/>
          </a:xfrm>
          <a:prstGeom prst="rect">
            <a:avLst/>
          </a:prstGeom>
          <a:solidFill>
            <a:srgbClr val="004E7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510E654-BF20-A74D-AA6F-E3F9EF949022}"/>
              </a:ext>
            </a:extLst>
          </p:cNvPr>
          <p:cNvPicPr>
            <a:picLocks noChangeAspect="1"/>
          </p:cNvPicPr>
          <p:nvPr/>
        </p:nvPicPr>
        <p:blipFill>
          <a:blip r:embed="rId2"/>
          <a:stretch>
            <a:fillRect/>
          </a:stretch>
        </p:blipFill>
        <p:spPr>
          <a:xfrm>
            <a:off x="2718005" y="-13292"/>
            <a:ext cx="9486900" cy="6858000"/>
          </a:xfrm>
          <a:prstGeom prst="rect">
            <a:avLst/>
          </a:prstGeom>
        </p:spPr>
      </p:pic>
      <p:pic>
        <p:nvPicPr>
          <p:cNvPr id="17" name="Picture 16">
            <a:extLst>
              <a:ext uri="{FF2B5EF4-FFF2-40B4-BE49-F238E27FC236}">
                <a16:creationId xmlns:a16="http://schemas.microsoft.com/office/drawing/2014/main" id="{CBF49341-4F67-034C-A28D-927D735A504E}"/>
              </a:ext>
            </a:extLst>
          </p:cNvPr>
          <p:cNvPicPr>
            <a:picLocks noChangeAspect="1"/>
          </p:cNvPicPr>
          <p:nvPr/>
        </p:nvPicPr>
        <p:blipFill>
          <a:blip r:embed="rId3"/>
          <a:stretch>
            <a:fillRect/>
          </a:stretch>
        </p:blipFill>
        <p:spPr>
          <a:xfrm>
            <a:off x="9565956" y="415159"/>
            <a:ext cx="2233914" cy="847347"/>
          </a:xfrm>
          <a:prstGeom prst="rect">
            <a:avLst/>
          </a:prstGeom>
        </p:spPr>
      </p:pic>
      <p:pic>
        <p:nvPicPr>
          <p:cNvPr id="6" name="Picture 5">
            <a:extLst>
              <a:ext uri="{FF2B5EF4-FFF2-40B4-BE49-F238E27FC236}">
                <a16:creationId xmlns:a16="http://schemas.microsoft.com/office/drawing/2014/main" id="{69222B2A-6C51-4173-BDA7-906D3A4CAE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77665"/>
            <a:ext cx="12211265" cy="3651342"/>
          </a:xfrm>
          <a:prstGeom prst="rect">
            <a:avLst/>
          </a:prstGeom>
        </p:spPr>
      </p:pic>
    </p:spTree>
    <p:extLst>
      <p:ext uri="{BB962C8B-B14F-4D97-AF65-F5344CB8AC3E}">
        <p14:creationId xmlns:p14="http://schemas.microsoft.com/office/powerpoint/2010/main" val="1608422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DB1-D99D-0A42-BA7A-78D60F6E3C1A}"/>
              </a:ext>
            </a:extLst>
          </p:cNvPr>
          <p:cNvSpPr/>
          <p:nvPr/>
        </p:nvSpPr>
        <p:spPr>
          <a:xfrm>
            <a:off x="0" y="0"/>
            <a:ext cx="12192000" cy="6858000"/>
          </a:xfrm>
          <a:prstGeom prst="rect">
            <a:avLst/>
          </a:prstGeom>
          <a:solidFill>
            <a:srgbClr val="004E7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510E654-BF20-A74D-AA6F-E3F9EF949022}"/>
              </a:ext>
            </a:extLst>
          </p:cNvPr>
          <p:cNvPicPr>
            <a:picLocks noChangeAspect="1"/>
          </p:cNvPicPr>
          <p:nvPr/>
        </p:nvPicPr>
        <p:blipFill>
          <a:blip r:embed="rId2"/>
          <a:stretch>
            <a:fillRect/>
          </a:stretch>
        </p:blipFill>
        <p:spPr>
          <a:xfrm>
            <a:off x="2718005" y="-13292"/>
            <a:ext cx="9486900" cy="6858000"/>
          </a:xfrm>
          <a:prstGeom prst="rect">
            <a:avLst/>
          </a:prstGeom>
        </p:spPr>
      </p:pic>
      <p:pic>
        <p:nvPicPr>
          <p:cNvPr id="17" name="Picture 16">
            <a:extLst>
              <a:ext uri="{FF2B5EF4-FFF2-40B4-BE49-F238E27FC236}">
                <a16:creationId xmlns:a16="http://schemas.microsoft.com/office/drawing/2014/main" id="{CBF49341-4F67-034C-A28D-927D735A504E}"/>
              </a:ext>
            </a:extLst>
          </p:cNvPr>
          <p:cNvPicPr>
            <a:picLocks noChangeAspect="1"/>
          </p:cNvPicPr>
          <p:nvPr/>
        </p:nvPicPr>
        <p:blipFill>
          <a:blip r:embed="rId3"/>
          <a:stretch>
            <a:fillRect/>
          </a:stretch>
        </p:blipFill>
        <p:spPr>
          <a:xfrm>
            <a:off x="9565956" y="415159"/>
            <a:ext cx="2233914" cy="847347"/>
          </a:xfrm>
          <a:prstGeom prst="rect">
            <a:avLst/>
          </a:prstGeom>
        </p:spPr>
      </p:pic>
      <p:pic>
        <p:nvPicPr>
          <p:cNvPr id="3" name="Picture 2">
            <a:extLst>
              <a:ext uri="{FF2B5EF4-FFF2-40B4-BE49-F238E27FC236}">
                <a16:creationId xmlns:a16="http://schemas.microsoft.com/office/drawing/2014/main" id="{04A2DBF0-084D-4B48-BD5C-2674A10AB8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65" y="1677665"/>
            <a:ext cx="12211265" cy="3651342"/>
          </a:xfrm>
          <a:prstGeom prst="rect">
            <a:avLst/>
          </a:prstGeom>
        </p:spPr>
      </p:pic>
    </p:spTree>
    <p:extLst>
      <p:ext uri="{BB962C8B-B14F-4D97-AF65-F5344CB8AC3E}">
        <p14:creationId xmlns:p14="http://schemas.microsoft.com/office/powerpoint/2010/main" val="2889552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DB1-D99D-0A42-BA7A-78D60F6E3C1A}"/>
              </a:ext>
            </a:extLst>
          </p:cNvPr>
          <p:cNvSpPr/>
          <p:nvPr/>
        </p:nvSpPr>
        <p:spPr>
          <a:xfrm>
            <a:off x="0" y="0"/>
            <a:ext cx="12192000" cy="6858000"/>
          </a:xfrm>
          <a:prstGeom prst="rect">
            <a:avLst/>
          </a:prstGeom>
          <a:solidFill>
            <a:srgbClr val="004E7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510E654-BF20-A74D-AA6F-E3F9EF949022}"/>
              </a:ext>
            </a:extLst>
          </p:cNvPr>
          <p:cNvPicPr>
            <a:picLocks noChangeAspect="1"/>
          </p:cNvPicPr>
          <p:nvPr/>
        </p:nvPicPr>
        <p:blipFill>
          <a:blip r:embed="rId2"/>
          <a:stretch>
            <a:fillRect/>
          </a:stretch>
        </p:blipFill>
        <p:spPr>
          <a:xfrm>
            <a:off x="2718005" y="-13292"/>
            <a:ext cx="9486900" cy="6858000"/>
          </a:xfrm>
          <a:prstGeom prst="rect">
            <a:avLst/>
          </a:prstGeom>
        </p:spPr>
      </p:pic>
      <p:pic>
        <p:nvPicPr>
          <p:cNvPr id="17" name="Picture 16">
            <a:extLst>
              <a:ext uri="{FF2B5EF4-FFF2-40B4-BE49-F238E27FC236}">
                <a16:creationId xmlns:a16="http://schemas.microsoft.com/office/drawing/2014/main" id="{CBF49341-4F67-034C-A28D-927D735A504E}"/>
              </a:ext>
            </a:extLst>
          </p:cNvPr>
          <p:cNvPicPr>
            <a:picLocks noChangeAspect="1"/>
          </p:cNvPicPr>
          <p:nvPr/>
        </p:nvPicPr>
        <p:blipFill>
          <a:blip r:embed="rId3"/>
          <a:stretch>
            <a:fillRect/>
          </a:stretch>
        </p:blipFill>
        <p:spPr>
          <a:xfrm>
            <a:off x="9565956" y="415159"/>
            <a:ext cx="2233914" cy="847347"/>
          </a:xfrm>
          <a:prstGeom prst="rect">
            <a:avLst/>
          </a:prstGeom>
        </p:spPr>
      </p:pic>
      <p:pic>
        <p:nvPicPr>
          <p:cNvPr id="1026" name="Picture 2" descr="Flamingoland">
            <a:extLst>
              <a:ext uri="{FF2B5EF4-FFF2-40B4-BE49-F238E27FC236}">
                <a16:creationId xmlns:a16="http://schemas.microsoft.com/office/drawing/2014/main" id="{73CDF5F9-73EC-4880-9116-6E88DCF4ED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987" y="3117260"/>
            <a:ext cx="2100200" cy="13126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realy Theme Park &amp; Resort - 6 DAY RETURN">
            <a:extLst>
              <a:ext uri="{FF2B5EF4-FFF2-40B4-BE49-F238E27FC236}">
                <a16:creationId xmlns:a16="http://schemas.microsoft.com/office/drawing/2014/main" id="{3723E8F5-EE53-4BB7-A9D4-553281901A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39" y="1644671"/>
            <a:ext cx="1800664" cy="113666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NEW Lightwater Valley logo">
            <a:extLst>
              <a:ext uri="{FF2B5EF4-FFF2-40B4-BE49-F238E27FC236}">
                <a16:creationId xmlns:a16="http://schemas.microsoft.com/office/drawing/2014/main" id="{050BD276-73DF-42DE-BE33-20FCFBB4530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12286" y="519053"/>
            <a:ext cx="2231531" cy="84696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amel Creek Adventure Park">
            <a:extLst>
              <a:ext uri="{FF2B5EF4-FFF2-40B4-BE49-F238E27FC236}">
                <a16:creationId xmlns:a16="http://schemas.microsoft.com/office/drawing/2014/main" id="{2EE8FFC2-BEA6-4BB7-AB22-F21A7BF014C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83881" y="3030803"/>
            <a:ext cx="2183650" cy="1535379"/>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Flambards Child">
            <a:extLst>
              <a:ext uri="{FF2B5EF4-FFF2-40B4-BE49-F238E27FC236}">
                <a16:creationId xmlns:a16="http://schemas.microsoft.com/office/drawing/2014/main" id="{43A194C0-0C68-4AE9-BF27-B2AB3C9FD9C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39903" y="1885072"/>
            <a:ext cx="4204746" cy="906648"/>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M&amp;D Theme Park">
            <a:extLst>
              <a:ext uri="{FF2B5EF4-FFF2-40B4-BE49-F238E27FC236}">
                <a16:creationId xmlns:a16="http://schemas.microsoft.com/office/drawing/2014/main" id="{AC750368-9403-4921-B3F3-82F119B808A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12286" y="1683253"/>
            <a:ext cx="1798320" cy="112395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Adventure Island Southend Junior/Mini">
            <a:extLst>
              <a:ext uri="{FF2B5EF4-FFF2-40B4-BE49-F238E27FC236}">
                <a16:creationId xmlns:a16="http://schemas.microsoft.com/office/drawing/2014/main" id="{7F90062A-C6FB-4366-9EBA-D52426AA7BA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0589" y="518293"/>
            <a:ext cx="1356363" cy="847727"/>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Landmark Forest Child">
            <a:extLst>
              <a:ext uri="{FF2B5EF4-FFF2-40B4-BE49-F238E27FC236}">
                <a16:creationId xmlns:a16="http://schemas.microsoft.com/office/drawing/2014/main" id="{49A5E8E6-E7CA-4F69-8753-22BF8E1D0A9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74602" y="3022508"/>
            <a:ext cx="4186234" cy="154367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ovid-19 – Information for Guests | Alton Towers Resort">
            <a:extLst>
              <a:ext uri="{FF2B5EF4-FFF2-40B4-BE49-F238E27FC236}">
                <a16:creationId xmlns:a16="http://schemas.microsoft.com/office/drawing/2014/main" id="{014A931A-50CA-46D0-B4E2-EC067133F8D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491362" y="4796970"/>
            <a:ext cx="2603224" cy="136879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Chessington World of Adventures - Wikipedia">
            <a:extLst>
              <a:ext uri="{FF2B5EF4-FFF2-40B4-BE49-F238E27FC236}">
                <a16:creationId xmlns:a16="http://schemas.microsoft.com/office/drawing/2014/main" id="{40FA37BD-5CEF-44E7-89A7-B3077429D0D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33245" y="4787379"/>
            <a:ext cx="1540884" cy="138484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aniwalkmummy: Paultons Park and Peppa Pig World, Hampshire">
            <a:extLst>
              <a:ext uri="{FF2B5EF4-FFF2-40B4-BE49-F238E27FC236}">
                <a16:creationId xmlns:a16="http://schemas.microsoft.com/office/drawing/2014/main" id="{EB795F8F-FE8C-4A76-A6A0-1EAB7C7918E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97590" y="3016998"/>
            <a:ext cx="1568110" cy="151123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Official Warwick Castle website: Best Price Guaranteed">
            <a:extLst>
              <a:ext uri="{FF2B5EF4-FFF2-40B4-BE49-F238E27FC236}">
                <a16:creationId xmlns:a16="http://schemas.microsoft.com/office/drawing/2014/main" id="{0BFCE01C-2968-4D63-B088-476B7D92C21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049310" y="4789648"/>
            <a:ext cx="2822152" cy="13803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About Us &amp; Who We Are | Thorpe Park Resort">
            <a:extLst>
              <a:ext uri="{FF2B5EF4-FFF2-40B4-BE49-F238E27FC236}">
                <a16:creationId xmlns:a16="http://schemas.microsoft.com/office/drawing/2014/main" id="{0DB84C66-63F1-4FA5-98C0-D889114A380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16591" y="4796970"/>
            <a:ext cx="1383610" cy="137746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ea Life Logo Blooloop">
            <a:extLst>
              <a:ext uri="{FF2B5EF4-FFF2-40B4-BE49-F238E27FC236}">
                <a16:creationId xmlns:a16="http://schemas.microsoft.com/office/drawing/2014/main" id="{5D204471-AB5F-4F73-877D-04CDFCDF110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637548" y="486553"/>
            <a:ext cx="2233914" cy="1149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34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3023</TotalTime>
  <Words>688</Words>
  <Application>Microsoft Office PowerPoint</Application>
  <PresentationFormat>Widescreen</PresentationFormat>
  <Paragraphs>76</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Birkenhead JCP</dc:title>
  <dc:creator>HASSRA National</dc:creator>
  <cp:lastModifiedBy>HASSRA National</cp:lastModifiedBy>
  <cp:revision>218</cp:revision>
  <dcterms:created xsi:type="dcterms:W3CDTF">2020-07-16T09:18:24Z</dcterms:created>
  <dcterms:modified xsi:type="dcterms:W3CDTF">2020-12-03T11:49:36Z</dcterms:modified>
</cp:coreProperties>
</file>